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3" autoAdjust="0"/>
    <p:restoredTop sz="94660"/>
  </p:normalViewPr>
  <p:slideViewPr>
    <p:cSldViewPr snapToGrid="0">
      <p:cViewPr>
        <p:scale>
          <a:sx n="50" d="100"/>
          <a:sy n="50"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379968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13187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05638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397008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986EB4-6448-4589-988A-9CF51F6C13E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92814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86EB4-6448-4589-988A-9CF51F6C13E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65933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86EB4-6448-4589-988A-9CF51F6C13E8}"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09585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86EB4-6448-4589-988A-9CF51F6C13E8}"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593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86EB4-6448-4589-988A-9CF51F6C13E8}"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83536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86EB4-6448-4589-988A-9CF51F6C13E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9861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86EB4-6448-4589-988A-9CF51F6C13E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308591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86EB4-6448-4589-988A-9CF51F6C13E8}" type="datetimeFigureOut">
              <a:rPr lang="en-US" smtClean="0"/>
              <a:t>5/4/2020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E241-130E-4F3C-B4D5-1E0012C07897}" type="slidenum">
              <a:rPr lang="en-US" smtClean="0"/>
              <a:t>‹#›</a:t>
            </a:fld>
            <a:endParaRPr lang="en-US"/>
          </a:p>
        </p:txBody>
      </p:sp>
    </p:spTree>
    <p:extLst>
      <p:ext uri="{BB962C8B-B14F-4D97-AF65-F5344CB8AC3E}">
        <p14:creationId xmlns:p14="http://schemas.microsoft.com/office/powerpoint/2010/main" val="155823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48fDg2Kcw9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rot="5400000">
            <a:off x="5612532" y="-4711981"/>
            <a:ext cx="1063439" cy="10672713"/>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970" y="122119"/>
            <a:ext cx="1038048" cy="1004512"/>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807898" y="1102334"/>
            <a:ext cx="6959139" cy="4473019"/>
          </a:xfrm>
          <a:prstGeom prst="rect">
            <a:avLst/>
          </a:prstGeom>
        </p:spPr>
        <p:txBody>
          <a:bodyPr wrap="square">
            <a:spAutoFit/>
          </a:bodyPr>
          <a:lstStyle/>
          <a:p>
            <a:pPr>
              <a:lnSpc>
                <a:spcPct val="119000"/>
              </a:lnSpc>
              <a:spcAft>
                <a:spcPts val="600"/>
              </a:spcAft>
            </a:pPr>
            <a:r>
              <a:rPr lang="en-US" sz="2000" b="1" kern="1400" dirty="0" smtClean="0">
                <a:ln>
                  <a:noFill/>
                </a:ln>
                <a:solidFill>
                  <a:srgbClr val="9B2D1F"/>
                </a:solidFill>
                <a:effectLst/>
                <a:latin typeface="+mj-lt"/>
              </a:rPr>
              <a:t>Activity Overview:</a:t>
            </a:r>
            <a:endParaRPr lang="en-US" sz="1200" kern="1400" dirty="0" smtClean="0">
              <a:ln>
                <a:noFill/>
              </a:ln>
              <a:solidFill>
                <a:srgbClr val="000000"/>
              </a:solidFill>
              <a:effectLst/>
              <a:latin typeface="+mj-lt"/>
            </a:endParaRPr>
          </a:p>
          <a:p>
            <a:pPr>
              <a:lnSpc>
                <a:spcPct val="119000"/>
              </a:lnSpc>
              <a:spcAft>
                <a:spcPts val="600"/>
              </a:spcAft>
            </a:pPr>
            <a:r>
              <a:rPr lang="en-US" kern="1400" dirty="0">
                <a:solidFill>
                  <a:srgbClr val="000000"/>
                </a:solidFill>
                <a:latin typeface="+mj-lt"/>
              </a:rPr>
              <a:t>Most people think about bats during </a:t>
            </a:r>
            <a:r>
              <a:rPr lang="en-US" kern="1400" dirty="0" smtClean="0">
                <a:solidFill>
                  <a:srgbClr val="000000"/>
                </a:solidFill>
                <a:latin typeface="+mj-lt"/>
              </a:rPr>
              <a:t>Halloween, </a:t>
            </a:r>
            <a:r>
              <a:rPr lang="en-US" kern="1400" dirty="0">
                <a:solidFill>
                  <a:srgbClr val="000000"/>
                </a:solidFill>
                <a:latin typeface="+mj-lt"/>
              </a:rPr>
              <a:t>but bats are an important animal that we live with in North Dakota. UTTC faculty and environmental science students work together to find and study bats.  In this </a:t>
            </a:r>
            <a:r>
              <a:rPr lang="en-US" kern="1400" dirty="0" smtClean="0">
                <a:solidFill>
                  <a:srgbClr val="000000"/>
                </a:solidFill>
                <a:latin typeface="+mj-lt"/>
              </a:rPr>
              <a:t>activity you can:</a:t>
            </a:r>
          </a:p>
          <a:p>
            <a:pPr marL="285750" indent="-285750">
              <a:lnSpc>
                <a:spcPct val="119000"/>
              </a:lnSpc>
              <a:spcAft>
                <a:spcPts val="600"/>
              </a:spcAft>
              <a:buFont typeface="Arial" panose="020B0604020202020204" pitchFamily="34" charset="0"/>
              <a:buChar char="•"/>
            </a:pPr>
            <a:r>
              <a:rPr lang="en-US" kern="1400" dirty="0" smtClean="0">
                <a:solidFill>
                  <a:srgbClr val="000000"/>
                </a:solidFill>
                <a:latin typeface="+mj-lt"/>
              </a:rPr>
              <a:t> Create </a:t>
            </a:r>
            <a:r>
              <a:rPr lang="en-US" kern="1400" dirty="0">
                <a:solidFill>
                  <a:srgbClr val="000000"/>
                </a:solidFill>
                <a:latin typeface="+mj-lt"/>
              </a:rPr>
              <a:t>your own model </a:t>
            </a:r>
            <a:r>
              <a:rPr lang="en-US" kern="1400" dirty="0" smtClean="0">
                <a:solidFill>
                  <a:srgbClr val="000000"/>
                </a:solidFill>
                <a:latin typeface="+mj-lt"/>
              </a:rPr>
              <a:t>bat.</a:t>
            </a:r>
          </a:p>
          <a:p>
            <a:pPr marL="285750" indent="-285750">
              <a:lnSpc>
                <a:spcPct val="119000"/>
              </a:lnSpc>
              <a:spcAft>
                <a:spcPts val="600"/>
              </a:spcAft>
              <a:buFont typeface="Arial" panose="020B0604020202020204" pitchFamily="34" charset="0"/>
              <a:buChar char="•"/>
            </a:pPr>
            <a:r>
              <a:rPr lang="en-US" kern="1400" dirty="0" smtClean="0">
                <a:solidFill>
                  <a:srgbClr val="000000"/>
                </a:solidFill>
                <a:latin typeface="+mj-lt"/>
              </a:rPr>
              <a:t> Use your bat </a:t>
            </a:r>
            <a:r>
              <a:rPr lang="en-US" kern="1400" dirty="0">
                <a:solidFill>
                  <a:srgbClr val="000000"/>
                </a:solidFill>
                <a:latin typeface="+mj-lt"/>
              </a:rPr>
              <a:t>to search for and learn about other things that we are connected to in our environment.  </a:t>
            </a:r>
            <a:endParaRPr lang="en-US" kern="1400" dirty="0" smtClean="0">
              <a:solidFill>
                <a:srgbClr val="000000"/>
              </a:solidFill>
              <a:latin typeface="+mj-lt"/>
            </a:endParaRPr>
          </a:p>
          <a:p>
            <a:pPr marL="285750" indent="-285750">
              <a:lnSpc>
                <a:spcPct val="119000"/>
              </a:lnSpc>
              <a:spcAft>
                <a:spcPts val="600"/>
              </a:spcAft>
              <a:buFont typeface="Arial" panose="020B0604020202020204" pitchFamily="34" charset="0"/>
              <a:buChar char="•"/>
            </a:pPr>
            <a:r>
              <a:rPr lang="en-US" kern="1400" dirty="0" smtClean="0">
                <a:solidFill>
                  <a:srgbClr val="000000"/>
                </a:solidFill>
                <a:latin typeface="+mj-lt"/>
              </a:rPr>
              <a:t>Listen to Robert Fox tell the story of “The Great Ball Game”</a:t>
            </a:r>
            <a:endParaRPr lang="en-US" kern="1400" dirty="0" smtClean="0">
              <a:solidFill>
                <a:srgbClr val="000000"/>
              </a:solidFill>
              <a:latin typeface="+mj-lt"/>
            </a:endParaRPr>
          </a:p>
          <a:p>
            <a:pPr>
              <a:lnSpc>
                <a:spcPct val="119000"/>
              </a:lnSpc>
              <a:spcAft>
                <a:spcPts val="600"/>
              </a:spcAft>
            </a:pPr>
            <a:r>
              <a:rPr lang="en-US" kern="1400" dirty="0" smtClean="0">
                <a:ln>
                  <a:noFill/>
                </a:ln>
                <a:solidFill>
                  <a:srgbClr val="000000"/>
                </a:solidFill>
                <a:effectLst/>
                <a:latin typeface="+mj-lt"/>
              </a:rPr>
              <a:t>We recommend going through the activities in order but you can skip around as you like choosing which ones you would like to do.  </a:t>
            </a:r>
          </a:p>
          <a:p>
            <a:pPr>
              <a:lnSpc>
                <a:spcPct val="119000"/>
              </a:lnSpc>
              <a:spcAft>
                <a:spcPts val="600"/>
              </a:spcAft>
            </a:pPr>
            <a:r>
              <a:rPr lang="en-US" sz="1400" kern="1400" dirty="0" smtClean="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Calibri" panose="020F0502020204030204" pitchFamily="34" charset="0"/>
            </a:endParaRPr>
          </a:p>
        </p:txBody>
      </p:sp>
      <p:sp>
        <p:nvSpPr>
          <p:cNvPr id="7" name="Rectangle 6"/>
          <p:cNvSpPr/>
          <p:nvPr/>
        </p:nvSpPr>
        <p:spPr>
          <a:xfrm>
            <a:off x="859158" y="38895"/>
            <a:ext cx="7882759" cy="1170962"/>
          </a:xfrm>
          <a:prstGeom prst="rect">
            <a:avLst/>
          </a:prstGeom>
        </p:spPr>
        <p:txBody>
          <a:bodyPr wrap="square">
            <a:spAutoFit/>
          </a:bodyPr>
          <a:lstStyle/>
          <a:p>
            <a:r>
              <a:rPr lang="en-US" sz="2800" b="1" kern="1400" dirty="0" err="1" smtClean="0">
                <a:ln>
                  <a:noFill/>
                </a:ln>
                <a:solidFill>
                  <a:srgbClr val="FFFFFF"/>
                </a:solidFill>
                <a:effectLst/>
                <a:latin typeface="+mj-lt"/>
              </a:rPr>
              <a:t>Batwomen</a:t>
            </a:r>
            <a:r>
              <a:rPr lang="en-US" sz="2800" b="1" kern="1400" dirty="0" smtClean="0">
                <a:ln>
                  <a:noFill/>
                </a:ln>
                <a:solidFill>
                  <a:srgbClr val="FFFFFF"/>
                </a:solidFill>
                <a:effectLst/>
                <a:latin typeface="+mj-lt"/>
              </a:rPr>
              <a:t> and the Dark Night</a:t>
            </a:r>
            <a:endParaRPr lang="en-US" sz="1100" kern="1400" dirty="0" smtClean="0">
              <a:ln>
                <a:noFill/>
              </a:ln>
              <a:solidFill>
                <a:srgbClr val="000000"/>
              </a:solidFill>
              <a:effectLst/>
              <a:latin typeface="+mj-lt"/>
            </a:endParaRPr>
          </a:p>
          <a:p>
            <a:pPr>
              <a:spcAft>
                <a:spcPts val="600"/>
              </a:spcAft>
            </a:pPr>
            <a:r>
              <a:rPr lang="en-US" sz="2400" b="1" kern="1400" dirty="0">
                <a:solidFill>
                  <a:srgbClr val="FFFFFF"/>
                </a:solidFill>
                <a:latin typeface="+mj-lt"/>
              </a:rPr>
              <a:t>Illuminating the Importance of Bats in North Dakota</a:t>
            </a:r>
            <a:endParaRPr lang="en-US" sz="1100" kern="1400" dirty="0" smtClean="0">
              <a:ln>
                <a:noFill/>
              </a:ln>
              <a:solidFill>
                <a:srgbClr val="000000"/>
              </a:solidFill>
              <a:effectLst/>
              <a:latin typeface="+mj-lt"/>
            </a:endParaRPr>
          </a:p>
          <a:p>
            <a:pPr>
              <a:lnSpc>
                <a:spcPct val="119000"/>
              </a:lnSpc>
              <a:spcAft>
                <a:spcPts val="600"/>
              </a:spcAft>
            </a:pPr>
            <a:r>
              <a:rPr lang="en-US" sz="1100" kern="1400" dirty="0" smtClean="0">
                <a:ln>
                  <a:noFill/>
                </a:ln>
                <a:solidFill>
                  <a:srgbClr val="000000"/>
                </a:solidFill>
                <a:effectLst/>
                <a:latin typeface="Calibri" panose="020F0502020204030204" pitchFamily="34" charset="0"/>
              </a:rPr>
              <a:t> </a:t>
            </a:r>
            <a:endParaRPr lang="en-US" sz="1100" kern="1400" dirty="0">
              <a:ln>
                <a:noFill/>
              </a:ln>
              <a:solidFill>
                <a:srgbClr val="000000"/>
              </a:solidFill>
              <a:effectLst/>
              <a:latin typeface="Calibri" panose="020F0502020204030204" pitchFamily="34" charset="0"/>
            </a:endParaRPr>
          </a:p>
        </p:txBody>
      </p:sp>
      <p:sp>
        <p:nvSpPr>
          <p:cNvPr id="8" name="Rectangle 7"/>
          <p:cNvSpPr/>
          <p:nvPr/>
        </p:nvSpPr>
        <p:spPr>
          <a:xfrm>
            <a:off x="859158" y="5359744"/>
            <a:ext cx="11104241" cy="1007968"/>
          </a:xfrm>
          <a:prstGeom prst="rect">
            <a:avLst/>
          </a:prstGeom>
        </p:spPr>
        <p:txBody>
          <a:bodyPr wrap="square" numCol="1">
            <a:spAutoFit/>
          </a:bodyPr>
          <a:lstStyle/>
          <a:p>
            <a:pPr>
              <a:lnSpc>
                <a:spcPct val="119000"/>
              </a:lnSpc>
            </a:pPr>
            <a:r>
              <a:rPr lang="en-US" sz="2000" b="1" kern="1400" dirty="0" smtClean="0">
                <a:ln>
                  <a:noFill/>
                </a:ln>
                <a:solidFill>
                  <a:srgbClr val="9B2D1F"/>
                </a:solidFill>
                <a:effectLst/>
                <a:latin typeface="+mj-lt"/>
              </a:rPr>
              <a:t>Materials:</a:t>
            </a:r>
            <a:endParaRPr lang="en-US" sz="1200" kern="1400" dirty="0" smtClean="0">
              <a:ln>
                <a:noFill/>
              </a:ln>
              <a:solidFill>
                <a:srgbClr val="000000"/>
              </a:solidFill>
              <a:effectLst/>
              <a:latin typeface="+mj-lt"/>
            </a:endParaRPr>
          </a:p>
          <a:p>
            <a:pPr>
              <a:lnSpc>
                <a:spcPct val="119000"/>
              </a:lnSpc>
            </a:pPr>
            <a:r>
              <a:rPr lang="en-US" i="1" kern="1400" dirty="0" smtClean="0">
                <a:solidFill>
                  <a:srgbClr val="000000"/>
                </a:solidFill>
                <a:latin typeface="+mj-lt"/>
              </a:rPr>
              <a:t>Paper and something to write with.</a:t>
            </a:r>
            <a:r>
              <a:rPr lang="en-US" sz="1200" kern="1400" dirty="0">
                <a:solidFill>
                  <a:srgbClr val="000000"/>
                </a:solidFill>
                <a:latin typeface="+mj-lt"/>
              </a:rPr>
              <a:t> </a:t>
            </a:r>
            <a:r>
              <a:rPr lang="en-US" sz="1200" kern="1400" dirty="0" smtClean="0">
                <a:solidFill>
                  <a:srgbClr val="000000"/>
                </a:solidFill>
                <a:latin typeface="+mj-lt"/>
              </a:rPr>
              <a:t>                            </a:t>
            </a:r>
            <a:r>
              <a:rPr lang="en-US" i="1" kern="1400" dirty="0" smtClean="0">
                <a:solidFill>
                  <a:srgbClr val="000000"/>
                </a:solidFill>
                <a:latin typeface="+mj-lt"/>
              </a:rPr>
              <a:t>Scissors </a:t>
            </a:r>
            <a:r>
              <a:rPr lang="en-US" i="1" kern="1400" dirty="0">
                <a:solidFill>
                  <a:srgbClr val="000000"/>
                </a:solidFill>
                <a:latin typeface="+mj-lt"/>
              </a:rPr>
              <a:t>(</a:t>
            </a:r>
            <a:r>
              <a:rPr lang="en-US" i="1" kern="1400" dirty="0" smtClean="0">
                <a:solidFill>
                  <a:srgbClr val="000000"/>
                </a:solidFill>
                <a:latin typeface="+mj-lt"/>
              </a:rPr>
              <a:t>optional)</a:t>
            </a:r>
            <a:r>
              <a:rPr lang="en-US" sz="1200" kern="1400" dirty="0">
                <a:solidFill>
                  <a:srgbClr val="000000"/>
                </a:solidFill>
                <a:latin typeface="+mj-lt"/>
              </a:rPr>
              <a:t> </a:t>
            </a:r>
            <a:r>
              <a:rPr lang="en-US" sz="1200" kern="1400" dirty="0" smtClean="0">
                <a:solidFill>
                  <a:srgbClr val="000000"/>
                </a:solidFill>
                <a:latin typeface="+mj-lt"/>
              </a:rPr>
              <a:t>                                                                </a:t>
            </a:r>
            <a:r>
              <a:rPr lang="en-US" i="1" kern="1400" dirty="0" smtClean="0">
                <a:solidFill>
                  <a:srgbClr val="000000"/>
                </a:solidFill>
                <a:latin typeface="+mj-lt"/>
              </a:rPr>
              <a:t>Camera </a:t>
            </a:r>
            <a:r>
              <a:rPr lang="en-US" i="1" kern="1400" dirty="0">
                <a:solidFill>
                  <a:srgbClr val="000000"/>
                </a:solidFill>
                <a:latin typeface="+mj-lt"/>
              </a:rPr>
              <a:t>(optional)</a:t>
            </a:r>
            <a:endParaRPr lang="en-US" sz="1200" kern="1400" dirty="0" smtClean="0">
              <a:ln>
                <a:noFill/>
              </a:ln>
              <a:solidFill>
                <a:srgbClr val="000000"/>
              </a:solidFill>
              <a:effectLst/>
              <a:latin typeface="+mj-lt"/>
            </a:endParaRPr>
          </a:p>
          <a:p>
            <a:pPr>
              <a:lnSpc>
                <a:spcPct val="119000"/>
              </a:lnSpc>
              <a:spcAft>
                <a:spcPts val="600"/>
              </a:spcAft>
            </a:pPr>
            <a:r>
              <a:rPr lang="en-US" sz="1200" kern="1400" dirty="0" smtClean="0">
                <a:ln>
                  <a:noFill/>
                </a:ln>
                <a:solidFill>
                  <a:srgbClr val="000000"/>
                </a:solidFill>
                <a:effectLst/>
                <a:latin typeface="Calibri" panose="020F0502020204030204" pitchFamily="34" charset="0"/>
              </a:rPr>
              <a:t> </a:t>
            </a:r>
            <a:endParaRPr lang="en-US" sz="1200" kern="1400" dirty="0">
              <a:ln>
                <a:noFill/>
              </a:ln>
              <a:solidFill>
                <a:srgbClr val="000000"/>
              </a:solidFill>
              <a:effectLst/>
              <a:latin typeface="Calibri" panose="020F0502020204030204" pitchFamily="34" charset="0"/>
            </a:endParaRPr>
          </a:p>
        </p:txBody>
      </p:sp>
      <p:pic>
        <p:nvPicPr>
          <p:cNvPr id="2052" name="Picture 4" descr="Image may contain: 1 person, sit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52" y="1428631"/>
            <a:ext cx="2960455" cy="394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6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23900" y="-19050"/>
            <a:ext cx="10555618" cy="1245476"/>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normAutofit/>
          </a:bodyPr>
          <a:lstStyle/>
          <a:p>
            <a:r>
              <a:rPr lang="en-US" sz="3200" dirty="0" smtClean="0">
                <a:solidFill>
                  <a:schemeClr val="bg1"/>
                </a:solidFill>
              </a:rPr>
              <a:t>	UTTC Student Spotlight: Amy Jackson (Navajo)</a:t>
            </a:r>
            <a:endParaRPr lang="en-US" sz="3200" dirty="0">
              <a:solidFill>
                <a:schemeClr val="bg1"/>
              </a:solidFill>
            </a:endParaRPr>
          </a:p>
        </p:txBody>
      </p:sp>
      <p:pic>
        <p:nvPicPr>
          <p:cNvPr id="3075" name="Picture 3" descr="nYBlyZs0rzqH1NYXQa7T5Lv7jmI-XtPxOVLVe4sFoF2fuQqO3pH7ttXweEAjA3AmXjdc8CRWm-K90ER7DQyy0x-URsgRgdD7t17PTNyrpX8h4rUR5kUSY3QwA0mRSwgRoCMRXC1pTF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1285835"/>
            <a:ext cx="4381500" cy="291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7" name="Picture 5" descr="DeX6yY9j0yhZkTFBsBelUoZKDqx4YEE8orcpTo7LVybgqe0gJO5tIRGRIkZhz-XaWDG3UC8gRDN3cc0tYuj6Y8wBm8tZLeSrkqfNAv36K_GWRLvc8jYLQm0RO7ZFx-I4EsNmwsHOh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176" y="1285835"/>
            <a:ext cx="3880926" cy="291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Box 4"/>
          <p:cNvSpPr txBox="1"/>
          <p:nvPr/>
        </p:nvSpPr>
        <p:spPr>
          <a:xfrm>
            <a:off x="782968" y="4255938"/>
            <a:ext cx="10555618" cy="2585323"/>
          </a:xfrm>
          <a:prstGeom prst="rect">
            <a:avLst/>
          </a:prstGeom>
          <a:noFill/>
        </p:spPr>
        <p:txBody>
          <a:bodyPr wrap="square" rtlCol="0">
            <a:spAutoFit/>
          </a:bodyPr>
          <a:lstStyle/>
          <a:p>
            <a:r>
              <a:rPr lang="en-US" dirty="0" smtClean="0"/>
              <a:t>Amy is a 2019 graduate of United Tribes Technical College Environmental Science and Research Program.  While a student At UTTC Amy conducted research on bats.  She worked with many other students and faculty including Mandy Guinn (faculty), Kimberlee Blevins (pictured above right, MHA) Berlin West (pictured above far right, Cheyenne River).</a:t>
            </a:r>
          </a:p>
          <a:p>
            <a:r>
              <a:rPr lang="en-US" b="1" dirty="0" smtClean="0">
                <a:solidFill>
                  <a:srgbClr val="C00000"/>
                </a:solidFill>
              </a:rPr>
              <a:t>Reflect:</a:t>
            </a:r>
          </a:p>
          <a:p>
            <a:r>
              <a:rPr lang="en-US" dirty="0" smtClean="0">
                <a:solidFill>
                  <a:srgbClr val="C00000"/>
                </a:solidFill>
              </a:rPr>
              <a:t>Why do you think it is important for scientists to collaborate and work with other people?  Brainstorm someone you can work with during this activity.  Consider inviting another friend, an older or younger sibling, or a grandparent to participate with you!</a:t>
            </a:r>
          </a:p>
          <a:p>
            <a:endParaRPr lang="en-US" dirty="0" smtClean="0">
              <a:solidFill>
                <a:srgbClr val="C00000"/>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3630" y="80607"/>
            <a:ext cx="1081088" cy="1046162"/>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1771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Realistic Bat Clip Art Black And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089" y="2729468"/>
            <a:ext cx="6646883" cy="31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ctangle 2"/>
          <p:cNvSpPr>
            <a:spLocks noChangeArrowheads="1"/>
          </p:cNvSpPr>
          <p:nvPr/>
        </p:nvSpPr>
        <p:spPr bwMode="auto">
          <a:xfrm rot="5400000">
            <a:off x="5572305" y="-4342082"/>
            <a:ext cx="779465" cy="10157870"/>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173" y="1227153"/>
            <a:ext cx="2776800" cy="1740374"/>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883103" y="347121"/>
            <a:ext cx="10157869" cy="6510879"/>
          </a:xfrm>
          <a:prstGeom prst="rect">
            <a:avLst/>
          </a:prstGeom>
        </p:spPr>
        <p:txBody>
          <a:bodyPr wrap="square">
            <a:spAutoFit/>
          </a:bodyPr>
          <a:lstStyle/>
          <a:p>
            <a:pPr>
              <a:lnSpc>
                <a:spcPct val="119000"/>
              </a:lnSpc>
              <a:spcAft>
                <a:spcPts val="600"/>
              </a:spcAft>
            </a:pPr>
            <a:r>
              <a:rPr lang="en-US" sz="2000" kern="1400" dirty="0" smtClean="0">
                <a:solidFill>
                  <a:schemeClr val="bg1"/>
                </a:solidFill>
                <a:latin typeface="+mj-lt"/>
              </a:rPr>
              <a:t>Part 1: Scientists </a:t>
            </a:r>
            <a:r>
              <a:rPr lang="en-US" sz="2000" kern="1400" dirty="0">
                <a:solidFill>
                  <a:schemeClr val="bg1"/>
                </a:solidFill>
                <a:latin typeface="+mj-lt"/>
              </a:rPr>
              <a:t>use models to better understand the world around them.  Start off by making a model </a:t>
            </a:r>
            <a:r>
              <a:rPr lang="en-US" sz="2000" kern="1400" dirty="0" smtClean="0">
                <a:solidFill>
                  <a:schemeClr val="bg1"/>
                </a:solidFill>
                <a:latin typeface="+mj-lt"/>
              </a:rPr>
              <a:t>of </a:t>
            </a:r>
            <a:r>
              <a:rPr lang="en-US" sz="2000" kern="1400" dirty="0">
                <a:solidFill>
                  <a:schemeClr val="bg1"/>
                </a:solidFill>
                <a:latin typeface="+mj-lt"/>
              </a:rPr>
              <a:t>a bat.  Choose what type of bat model you want to create</a:t>
            </a:r>
            <a:r>
              <a:rPr lang="en-US" sz="2000" kern="1400" dirty="0" smtClean="0">
                <a:solidFill>
                  <a:schemeClr val="bg1"/>
                </a:solidFill>
                <a:latin typeface="+mj-lt"/>
              </a:rPr>
              <a:t>:</a:t>
            </a:r>
            <a:endParaRPr lang="en-US" b="1" u="sng" kern="1400" dirty="0" smtClean="0">
              <a:solidFill>
                <a:srgbClr val="000000"/>
              </a:solidFill>
              <a:latin typeface="+mj-lt"/>
            </a:endParaRPr>
          </a:p>
          <a:p>
            <a:pPr>
              <a:lnSpc>
                <a:spcPct val="119000"/>
              </a:lnSpc>
              <a:spcAft>
                <a:spcPts val="600"/>
              </a:spcAft>
            </a:pPr>
            <a:r>
              <a:rPr lang="en-US" b="1" u="sng" kern="1400" dirty="0" smtClean="0">
                <a:solidFill>
                  <a:srgbClr val="000000"/>
                </a:solidFill>
                <a:latin typeface="+mj-lt"/>
              </a:rPr>
              <a:t>Option </a:t>
            </a:r>
            <a:r>
              <a:rPr lang="en-US" b="1" u="sng" kern="1400" dirty="0">
                <a:solidFill>
                  <a:srgbClr val="000000"/>
                </a:solidFill>
                <a:latin typeface="+mj-lt"/>
              </a:rPr>
              <a:t>1 (best for upper elementary and older):</a:t>
            </a:r>
            <a:endParaRPr lang="en-US" sz="1200" b="1" kern="1400" dirty="0" smtClean="0">
              <a:ln>
                <a:noFill/>
              </a:ln>
              <a:solidFill>
                <a:srgbClr val="000000"/>
              </a:solidFill>
              <a:effectLst/>
              <a:latin typeface="+mj-lt"/>
            </a:endParaRPr>
          </a:p>
          <a:p>
            <a:pPr>
              <a:lnSpc>
                <a:spcPct val="119000"/>
              </a:lnSpc>
              <a:spcAft>
                <a:spcPts val="600"/>
              </a:spcAft>
            </a:pPr>
            <a:r>
              <a:rPr lang="en-US" kern="1400" dirty="0">
                <a:solidFill>
                  <a:srgbClr val="000000"/>
                </a:solidFill>
                <a:latin typeface="+mj-lt"/>
              </a:rPr>
              <a:t>Make an Origami Bat by folding paper.  Follow along on this </a:t>
            </a:r>
            <a:r>
              <a:rPr lang="en-US" kern="1400" dirty="0" smtClean="0">
                <a:solidFill>
                  <a:srgbClr val="000000"/>
                </a:solidFill>
                <a:latin typeface="+mj-lt"/>
              </a:rPr>
              <a:t>YouTube </a:t>
            </a:r>
            <a:r>
              <a:rPr lang="en-US" kern="1400" dirty="0">
                <a:solidFill>
                  <a:srgbClr val="000000"/>
                </a:solidFill>
                <a:latin typeface="+mj-lt"/>
              </a:rPr>
              <a:t>tutorial:</a:t>
            </a:r>
            <a:endParaRPr lang="en-US" sz="1200" kern="1400" dirty="0" smtClean="0">
              <a:ln>
                <a:noFill/>
              </a:ln>
              <a:solidFill>
                <a:srgbClr val="000000"/>
              </a:solidFill>
              <a:effectLst/>
              <a:latin typeface="+mj-lt"/>
            </a:endParaRPr>
          </a:p>
          <a:p>
            <a:pPr>
              <a:lnSpc>
                <a:spcPct val="119000"/>
              </a:lnSpc>
              <a:spcAft>
                <a:spcPts val="600"/>
              </a:spcAft>
            </a:pPr>
            <a:r>
              <a:rPr lang="en-US" sz="1600" u="sng" kern="1400" dirty="0" smtClean="0">
                <a:ln>
                  <a:noFill/>
                </a:ln>
                <a:solidFill>
                  <a:srgbClr val="CC9900"/>
                </a:solidFill>
                <a:effectLst/>
                <a:latin typeface="+mj-lt"/>
                <a:hlinkClick r:id="rId4"/>
              </a:rPr>
              <a:t>https://www.youtube.com/watch?v=48fDg2Kcw9A</a:t>
            </a:r>
            <a:r>
              <a:rPr lang="en-US" sz="1600" kern="1400" dirty="0" smtClean="0">
                <a:ln>
                  <a:noFill/>
                </a:ln>
                <a:solidFill>
                  <a:srgbClr val="000000"/>
                </a:solidFill>
                <a:effectLst/>
                <a:latin typeface="+mj-lt"/>
              </a:rPr>
              <a:t> </a:t>
            </a:r>
          </a:p>
          <a:p>
            <a:pPr>
              <a:lnSpc>
                <a:spcPct val="119000"/>
              </a:lnSpc>
              <a:spcAft>
                <a:spcPts val="600"/>
              </a:spcAft>
            </a:pPr>
            <a:r>
              <a:rPr lang="en-US" b="1" u="sng" kern="1400" dirty="0">
                <a:solidFill>
                  <a:srgbClr val="000000"/>
                </a:solidFill>
                <a:latin typeface="+mj-lt"/>
              </a:rPr>
              <a:t>Option 2: (best for younger students):</a:t>
            </a:r>
            <a:endParaRPr lang="en-US" sz="1200" kern="1400" dirty="0" smtClean="0">
              <a:ln>
                <a:noFill/>
              </a:ln>
              <a:solidFill>
                <a:srgbClr val="000000"/>
              </a:solidFill>
              <a:effectLst/>
              <a:latin typeface="+mj-lt"/>
            </a:endParaRPr>
          </a:p>
          <a:p>
            <a:pPr>
              <a:lnSpc>
                <a:spcPct val="119000"/>
              </a:lnSpc>
              <a:spcAft>
                <a:spcPts val="600"/>
              </a:spcAft>
            </a:pPr>
            <a:r>
              <a:rPr lang="en-US" kern="1400" dirty="0">
                <a:solidFill>
                  <a:srgbClr val="000000"/>
                </a:solidFill>
                <a:latin typeface="+mj-lt"/>
              </a:rPr>
              <a:t>Print, color, and cut out this bat</a:t>
            </a:r>
            <a:r>
              <a:rPr lang="en-US" kern="1400" dirty="0" smtClean="0">
                <a:solidFill>
                  <a:srgbClr val="000000"/>
                </a:solidFill>
                <a:latin typeface="+mj-lt"/>
              </a:rPr>
              <a:t>:</a:t>
            </a:r>
          </a:p>
          <a:p>
            <a:pPr>
              <a:lnSpc>
                <a:spcPct val="119000"/>
              </a:lnSpc>
              <a:spcAft>
                <a:spcPts val="600"/>
              </a:spcAft>
            </a:pPr>
            <a:endParaRPr lang="en-US" sz="1200" kern="1400" dirty="0" smtClean="0">
              <a:solidFill>
                <a:srgbClr val="000000"/>
              </a:solidFill>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solidFill>
                <a:srgbClr val="000000"/>
              </a:solidFill>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solidFill>
                <a:srgbClr val="000000"/>
              </a:solidFill>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solidFill>
                <a:srgbClr val="000000"/>
              </a:solidFill>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r>
              <a:rPr lang="en-US" b="1" u="sng" kern="1400" dirty="0" smtClean="0">
                <a:solidFill>
                  <a:srgbClr val="000000"/>
                </a:solidFill>
                <a:latin typeface="+mj-lt"/>
              </a:rPr>
              <a:t>Option </a:t>
            </a:r>
            <a:r>
              <a:rPr lang="en-US" b="1" u="sng" kern="1400" dirty="0">
                <a:solidFill>
                  <a:srgbClr val="000000"/>
                </a:solidFill>
                <a:latin typeface="+mj-lt"/>
              </a:rPr>
              <a:t>3: (good for all ages or those without a printer):</a:t>
            </a:r>
            <a:endParaRPr lang="en-US" sz="1200" kern="1400" dirty="0" smtClean="0">
              <a:ln>
                <a:noFill/>
              </a:ln>
              <a:solidFill>
                <a:srgbClr val="000000"/>
              </a:solidFill>
              <a:effectLst/>
              <a:latin typeface="+mj-lt"/>
            </a:endParaRPr>
          </a:p>
          <a:p>
            <a:pPr>
              <a:lnSpc>
                <a:spcPct val="119000"/>
              </a:lnSpc>
              <a:spcAft>
                <a:spcPts val="600"/>
              </a:spcAft>
            </a:pPr>
            <a:r>
              <a:rPr lang="en-US" kern="1400" dirty="0">
                <a:solidFill>
                  <a:srgbClr val="000000"/>
                </a:solidFill>
                <a:latin typeface="+mj-lt"/>
              </a:rPr>
              <a:t>Draw your own bat using the picture above or pictures on the internet as a guide!</a:t>
            </a:r>
            <a:endParaRPr lang="en-US" sz="1200" kern="1400" dirty="0" smtClean="0">
              <a:ln>
                <a:noFill/>
              </a:ln>
              <a:solidFill>
                <a:srgbClr val="000000"/>
              </a:solidFill>
              <a:effectLst/>
              <a:latin typeface="+mj-lt"/>
            </a:endParaRPr>
          </a:p>
          <a:p>
            <a:pPr>
              <a:lnSpc>
                <a:spcPct val="119000"/>
              </a:lnSpc>
              <a:spcAft>
                <a:spcPts val="600"/>
              </a:spcAft>
            </a:pPr>
            <a:endParaRPr lang="en-US" sz="12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6677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rot="5400000">
            <a:off x="5449095" y="-3787519"/>
            <a:ext cx="1122363" cy="9658353"/>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sp>
        <p:nvSpPr>
          <p:cNvPr id="6" name="Rectangle 5"/>
          <p:cNvSpPr/>
          <p:nvPr/>
        </p:nvSpPr>
        <p:spPr>
          <a:xfrm>
            <a:off x="1181100" y="1"/>
            <a:ext cx="9658353" cy="6242158"/>
          </a:xfrm>
          <a:prstGeom prst="rect">
            <a:avLst/>
          </a:prstGeom>
        </p:spPr>
        <p:txBody>
          <a:bodyPr wrap="square">
            <a:spAutoFit/>
          </a:bodyPr>
          <a:lstStyle/>
          <a:p>
            <a:r>
              <a:rPr lang="en-US" dirty="0">
                <a:solidFill>
                  <a:schemeClr val="bg1"/>
                </a:solidFill>
              </a:rPr>
              <a:t>Part 2: We have relationships and share places with </a:t>
            </a:r>
            <a:r>
              <a:rPr lang="en-US" dirty="0" smtClean="0">
                <a:solidFill>
                  <a:schemeClr val="bg1"/>
                </a:solidFill>
              </a:rPr>
              <a:t>other animals</a:t>
            </a:r>
            <a:r>
              <a:rPr lang="en-US" dirty="0">
                <a:solidFill>
                  <a:schemeClr val="bg1"/>
                </a:solidFill>
              </a:rPr>
              <a:t>, plants, water and other humans.  </a:t>
            </a:r>
            <a:r>
              <a:rPr lang="en-US" dirty="0" smtClean="0">
                <a:solidFill>
                  <a:schemeClr val="bg1"/>
                </a:solidFill>
              </a:rPr>
              <a:t>I</a:t>
            </a:r>
          </a:p>
          <a:p>
            <a:endParaRPr lang="en-US" dirty="0">
              <a:solidFill>
                <a:schemeClr val="bg1"/>
              </a:solidFill>
            </a:endParaRPr>
          </a:p>
          <a:p>
            <a:r>
              <a:rPr lang="en-US" dirty="0" smtClean="0">
                <a:solidFill>
                  <a:schemeClr val="bg1"/>
                </a:solidFill>
              </a:rPr>
              <a:t>Part 2: Imagine </a:t>
            </a:r>
            <a:r>
              <a:rPr lang="en-US" dirty="0">
                <a:solidFill>
                  <a:schemeClr val="bg1"/>
                </a:solidFill>
              </a:rPr>
              <a:t>the model bat you created is a real bat and lives near you.  Take your bat outside to look for ideas of places it might live or things it might eat.  In the space below draw what types of relationships you think the bat has with others outside. </a:t>
            </a:r>
            <a:r>
              <a:rPr lang="en-US" b="1" dirty="0"/>
              <a:t> </a:t>
            </a:r>
            <a:endParaRPr lang="en-US" dirty="0"/>
          </a:p>
          <a:p>
            <a:r>
              <a:rPr lang="en-US" dirty="0"/>
              <a:t> </a:t>
            </a:r>
            <a:r>
              <a:rPr lang="en-US" kern="1400" dirty="0">
                <a:solidFill>
                  <a:srgbClr val="000000"/>
                </a:solidFill>
                <a:latin typeface="Calibri" panose="020F0502020204030204" pitchFamily="34" charset="0"/>
              </a:rPr>
              <a:t> </a:t>
            </a: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r>
              <a:rPr lang="en-US" sz="1200" kern="1400" dirty="0" smtClean="0">
                <a:ln>
                  <a:noFill/>
                </a:ln>
                <a:solidFill>
                  <a:srgbClr val="000000"/>
                </a:solidFill>
                <a:effectLst/>
                <a:latin typeface="Calibri" panose="020F0502020204030204" pitchFamily="34" charset="0"/>
              </a:rPr>
              <a:t> </a:t>
            </a: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endParaRPr lang="en-US" sz="1200" kern="1400" dirty="0">
              <a:solidFill>
                <a:srgbClr val="000000"/>
              </a:solidFill>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lnSpc>
                <a:spcPct val="119000"/>
              </a:lnSpc>
              <a:spcAft>
                <a:spcPts val="600"/>
              </a:spcAft>
            </a:pPr>
            <a:endParaRPr lang="en-US" sz="1200" kern="1400" dirty="0" smtClean="0">
              <a:ln>
                <a:noFill/>
              </a:ln>
              <a:solidFill>
                <a:srgbClr val="000000"/>
              </a:solidFill>
              <a:effectLst/>
              <a:latin typeface="Calibri" panose="020F0502020204030204" pitchFamily="34" charset="0"/>
            </a:endParaRPr>
          </a:p>
          <a:p>
            <a:pPr>
              <a:spcAft>
                <a:spcPts val="600"/>
              </a:spcAft>
            </a:pPr>
            <a:r>
              <a:rPr lang="en-US" kern="1400" dirty="0" smtClean="0">
                <a:solidFill>
                  <a:srgbClr val="000000"/>
                </a:solidFill>
                <a:latin typeface="Calibri" panose="020F0502020204030204" pitchFamily="34" charset="0"/>
              </a:rPr>
              <a:t>Share your drawing with the people you chose to work with.  </a:t>
            </a:r>
          </a:p>
          <a:p>
            <a:pPr>
              <a:spcAft>
                <a:spcPts val="600"/>
              </a:spcAft>
            </a:pPr>
            <a:r>
              <a:rPr lang="en-US" kern="1400" dirty="0" smtClean="0">
                <a:solidFill>
                  <a:srgbClr val="000000"/>
                </a:solidFill>
                <a:latin typeface="Calibri" panose="020F0502020204030204" pitchFamily="34" charset="0"/>
              </a:rPr>
              <a:t>How are your drawings different?  What interesting things did they include?</a:t>
            </a:r>
            <a:endParaRPr lang="en-US" kern="1400" dirty="0">
              <a:ln>
                <a:noFill/>
              </a:ln>
              <a:solidFill>
                <a:srgbClr val="000000"/>
              </a:solidFill>
              <a:effectLst/>
              <a:latin typeface="Calibri" panose="020F0502020204030204" pitchFamily="34" charset="0"/>
            </a:endParaRPr>
          </a:p>
        </p:txBody>
      </p:sp>
      <p:pic>
        <p:nvPicPr>
          <p:cNvPr id="3078" name="Picture 6" descr="Image may contain: 1 person, smiling, outdo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68"/>
          <a:stretch/>
        </p:blipFill>
        <p:spPr bwMode="auto">
          <a:xfrm>
            <a:off x="8795084" y="1617979"/>
            <a:ext cx="2044369" cy="23045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may contain: 1 person, smiling, outdo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936"/>
          <a:stretch/>
        </p:blipFill>
        <p:spPr bwMode="auto">
          <a:xfrm>
            <a:off x="8795083" y="3922499"/>
            <a:ext cx="2044369" cy="215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9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872"/>
            <a:ext cx="10515600" cy="1325563"/>
          </a:xfrm>
        </p:spPr>
        <p:txBody>
          <a:bodyPr/>
          <a:lstStyle/>
          <a:p>
            <a:r>
              <a:rPr lang="en-US" dirty="0">
                <a:solidFill>
                  <a:schemeClr val="bg1"/>
                </a:solidFill>
              </a:rPr>
              <a:t>UTTC Student Spotlight: Amy Jackson (Navajo)</a:t>
            </a:r>
            <a:endParaRPr lang="en-US" dirty="0"/>
          </a:p>
        </p:txBody>
      </p:sp>
      <p:sp>
        <p:nvSpPr>
          <p:cNvPr id="4" name="Text Box 2"/>
          <p:cNvSpPr txBox="1">
            <a:spLocks noChangeArrowheads="1"/>
          </p:cNvSpPr>
          <p:nvPr/>
        </p:nvSpPr>
        <p:spPr bwMode="auto">
          <a:xfrm>
            <a:off x="621435" y="350603"/>
            <a:ext cx="10515600" cy="84150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696464"/>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en-US" i="0" u="none" strike="noStrike" cap="none" normalizeH="0" baseline="0" dirty="0" smtClean="0">
                <a:ln>
                  <a:noFill/>
                </a:ln>
                <a:solidFill>
                  <a:srgbClr val="000000"/>
                </a:solidFill>
                <a:effectLst/>
                <a:latin typeface="+mj-lt"/>
                <a:cs typeface="Calibri" panose="020F0502020204030204" pitchFamily="34" charset="0"/>
              </a:rPr>
              <a:t>You went outside with your model bat, but UTTC students and scientists go outside to study real bats.  Follow the path to see how they research bats in North Dakota.  Talk through what you think is happening in each picture with a friend or family member.  </a:t>
            </a:r>
          </a:p>
        </p:txBody>
      </p:sp>
      <p:sp>
        <p:nvSpPr>
          <p:cNvPr id="5" name="Text Box 3"/>
          <p:cNvSpPr txBox="1">
            <a:spLocks noChangeArrowheads="1"/>
          </p:cNvSpPr>
          <p:nvPr/>
        </p:nvSpPr>
        <p:spPr bwMode="auto">
          <a:xfrm>
            <a:off x="531917" y="5207471"/>
            <a:ext cx="10995747" cy="98377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696464"/>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en-US" b="0" i="0" u="none" strike="noStrike" cap="none" normalizeH="0" baseline="0" dirty="0" smtClean="0">
                <a:ln>
                  <a:noFill/>
                </a:ln>
                <a:solidFill>
                  <a:srgbClr val="000000"/>
                </a:solidFill>
                <a:effectLst/>
                <a:latin typeface="+mj-lt"/>
              </a:rPr>
              <a:t>What questions came up as you looked at the pictures?  We love talking about our research! Jot them in the comments of send us an email at abahnson@uttc.edu and we will try to answer your questions. Or, keep reading to learn about what UTTC has found while researching bats in North Dakota.  You might find the answers to some of your questions. </a:t>
            </a:r>
            <a:endParaRPr kumimoji="0" lang="en-US" altLang="en-US" sz="2400" b="0" i="0" u="none" strike="noStrike" cap="none" normalizeH="0" baseline="0" dirty="0" smtClean="0">
              <a:ln>
                <a:noFill/>
              </a:ln>
              <a:solidFill>
                <a:schemeClr val="tx1"/>
              </a:solidFill>
              <a:effectLst/>
              <a:latin typeface="+mj-lt"/>
            </a:endParaRPr>
          </a:p>
        </p:txBody>
      </p:sp>
      <p:pic>
        <p:nvPicPr>
          <p:cNvPr id="4100" name="Picture 4" descr="JbhSn0lNUoHlOjnpZRsYqzfpkMd0mz1yld2yBk1KG8zSNZEH84IwZ-BXRM9Z0vbZ0G7VuhocIglahUS0AN7Ckm-47QlZ__qjsKDRrbT9Z-yYoBEE-fWxW8fnUdo3JHc_VibsrLKlWD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17" y="1881693"/>
            <a:ext cx="2412884" cy="32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1" name="Picture 5" descr="Image may contain: one or mo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472" y="1279771"/>
            <a:ext cx="254476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2" name="Picture 6" descr="Image may contain: one or more peo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0405" y="3478875"/>
            <a:ext cx="25193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3" name="Picture 7" descr="65757041_146800803170021_4676057454956511232_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4838" y="1210153"/>
            <a:ext cx="254476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4" name="Picture 8" descr="Image may contain: 1 pers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1639" y="1781089"/>
            <a:ext cx="24860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Down Arrow Callout 10"/>
          <p:cNvSpPr/>
          <p:nvPr/>
        </p:nvSpPr>
        <p:spPr>
          <a:xfrm>
            <a:off x="773734" y="1231652"/>
            <a:ext cx="1869047" cy="641454"/>
          </a:xfrm>
          <a:prstGeom prst="downArrowCallou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Start Here</a:t>
            </a:r>
            <a:endParaRPr lang="en-US" dirty="0">
              <a:ln w="0"/>
              <a:solidFill>
                <a:schemeClr val="tx1"/>
              </a:solidFill>
              <a:effectLst>
                <a:outerShdw blurRad="38100" dist="19050" dir="2700000" algn="tl" rotWithShape="0">
                  <a:schemeClr val="dk1">
                    <a:alpha val="40000"/>
                  </a:schemeClr>
                </a:outerShdw>
              </a:effectLst>
            </a:endParaRPr>
          </a:p>
        </p:txBody>
      </p:sp>
      <p:sp>
        <p:nvSpPr>
          <p:cNvPr id="17" name="Bent Arrow 16"/>
          <p:cNvSpPr/>
          <p:nvPr/>
        </p:nvSpPr>
        <p:spPr>
          <a:xfrm rot="16200000" flipV="1">
            <a:off x="2786952" y="3342580"/>
            <a:ext cx="1069990" cy="549112"/>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Bent Arrow 22"/>
          <p:cNvSpPr/>
          <p:nvPr/>
        </p:nvSpPr>
        <p:spPr>
          <a:xfrm flipV="1">
            <a:off x="3939782" y="3184899"/>
            <a:ext cx="505996" cy="787678"/>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6200000" flipV="1">
            <a:off x="7147935" y="3130583"/>
            <a:ext cx="619490" cy="787678"/>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ent Arrow 24"/>
          <p:cNvSpPr/>
          <p:nvPr/>
        </p:nvSpPr>
        <p:spPr>
          <a:xfrm flipV="1">
            <a:off x="8258281" y="3225887"/>
            <a:ext cx="619490" cy="787678"/>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5493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159" y="261973"/>
            <a:ext cx="11101137" cy="761234"/>
          </a:xfrm>
          <a:prstGeom prst="rect">
            <a:avLst/>
          </a:prstGeom>
        </p:spPr>
        <p:txBody>
          <a:bodyPr wrap="square">
            <a:spAutoFit/>
          </a:bodyPr>
          <a:lstStyle/>
          <a:p>
            <a:pPr algn="ctr">
              <a:lnSpc>
                <a:spcPct val="119000"/>
              </a:lnSpc>
              <a:spcAft>
                <a:spcPts val="200"/>
              </a:spcAft>
            </a:pPr>
            <a:r>
              <a:rPr lang="en-US" sz="2000" b="1" kern="1400" dirty="0" smtClean="0">
                <a:ln>
                  <a:noFill/>
                </a:ln>
                <a:solidFill>
                  <a:srgbClr val="000000"/>
                </a:solidFill>
                <a:effectLst/>
                <a:latin typeface="Calibri" panose="020F0502020204030204" pitchFamily="34" charset="0"/>
              </a:rPr>
              <a:t>When you think about bats what comes to mind?</a:t>
            </a:r>
            <a:endParaRPr lang="en-US" sz="2000" kern="1400" dirty="0" smtClean="0">
              <a:ln>
                <a:noFill/>
              </a:ln>
              <a:solidFill>
                <a:srgbClr val="000000"/>
              </a:solidFill>
              <a:effectLst/>
              <a:latin typeface="Calibri" panose="020F0502020204030204" pitchFamily="34" charset="0"/>
            </a:endParaRPr>
          </a:p>
          <a:p>
            <a:pPr algn="ctr"/>
            <a:r>
              <a:rPr lang="en-US" i="1" dirty="0" smtClean="0"/>
              <a:t>Follow </a:t>
            </a:r>
            <a:r>
              <a:rPr lang="en-US" i="1" dirty="0"/>
              <a:t>the arrows to learn something that might change how you think about bats. </a:t>
            </a:r>
            <a:endParaRPr lang="en-US" dirty="0"/>
          </a:p>
        </p:txBody>
      </p:sp>
      <p:sp>
        <p:nvSpPr>
          <p:cNvPr id="9" name="AutoShape 9"/>
          <p:cNvSpPr>
            <a:spLocks noChangeArrowheads="1"/>
          </p:cNvSpPr>
          <p:nvPr/>
        </p:nvSpPr>
        <p:spPr bwMode="auto">
          <a:xfrm>
            <a:off x="9525944" y="1448501"/>
            <a:ext cx="2324248" cy="4066505"/>
          </a:xfrm>
          <a:prstGeom prst="roundRect">
            <a:avLst>
              <a:gd name="adj" fmla="val 16667"/>
            </a:avLst>
          </a:prstGeom>
          <a:solidFill>
            <a:srgbClr val="9E9E9E"/>
          </a:solidFill>
          <a:ln w="2540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FFFFF"/>
                </a:solidFill>
                <a:effectLst/>
                <a:latin typeface="Calibri" panose="020F0502020204030204" pitchFamily="34" charset="0"/>
              </a:rPr>
              <a:t>PLANTS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1"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Bats provide important assistance to plants by pollinating flowers to produce fruits and vegetables and by consuming </a:t>
            </a:r>
            <a:r>
              <a:rPr kumimoji="0" lang="en-US" altLang="en-US" sz="1200" b="1" i="1" u="none" strike="noStrike" cap="none" normalizeH="0" baseline="0" dirty="0" smtClean="0">
                <a:ln>
                  <a:noFill/>
                </a:ln>
                <a:solidFill>
                  <a:srgbClr val="FFFFFF"/>
                </a:solidFill>
                <a:effectLst/>
                <a:latin typeface="Calibri" panose="020F0502020204030204" pitchFamily="34" charset="0"/>
              </a:rPr>
              <a:t>INSECTS </a:t>
            </a:r>
            <a:r>
              <a:rPr kumimoji="0" lang="en-US" altLang="en-US" sz="1200" b="0" i="0" u="none" strike="noStrike" cap="none" normalizeH="0" baseline="0" dirty="0" smtClean="0">
                <a:ln>
                  <a:noFill/>
                </a:ln>
                <a:solidFill>
                  <a:srgbClr val="000000"/>
                </a:solidFill>
                <a:effectLst/>
                <a:latin typeface="Calibri" panose="020F0502020204030204" pitchFamily="34" charset="0"/>
              </a:rPr>
              <a:t>that may harm  potato, corn, and soybean crops.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UTTC students are testing different techniques to monitor the benefits bats have on agriculture in 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10"/>
          <p:cNvSpPr>
            <a:spLocks noChangeArrowheads="1"/>
          </p:cNvSpPr>
          <p:nvPr/>
        </p:nvSpPr>
        <p:spPr bwMode="auto">
          <a:xfrm>
            <a:off x="2524166" y="1443770"/>
            <a:ext cx="2121152" cy="4071237"/>
          </a:xfrm>
          <a:prstGeom prst="roundRect">
            <a:avLst>
              <a:gd name="adj" fmla="val 16667"/>
            </a:avLst>
          </a:prstGeom>
          <a:solidFill>
            <a:srgbClr val="9E9E9E"/>
          </a:solidFill>
          <a:ln w="2540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FFFFF"/>
                </a:solidFill>
                <a:effectLst/>
                <a:latin typeface="Calibri" panose="020F0502020204030204" pitchFamily="34" charset="0"/>
              </a:rPr>
              <a:t>HALLOWEEN</a:t>
            </a: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A lot of people have misinformation about bats and think bats are creepy or feed on blood but no ND bats feed on blood and 1,300 kinds of bats worldwide eat other things.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What do you think most bats eat?</a:t>
            </a:r>
            <a:endParaRPr kumimoji="0" lang="en-US" altLang="en-US" sz="1200" b="0" i="1"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Calibri" panose="020F0502020204030204" pitchFamily="34" charset="0"/>
              </a:rPr>
              <a:t>Follow another arrow to find 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AutoShape 11"/>
          <p:cNvSpPr>
            <a:spLocks noChangeArrowheads="1"/>
          </p:cNvSpPr>
          <p:nvPr/>
        </p:nvSpPr>
        <p:spPr bwMode="auto">
          <a:xfrm>
            <a:off x="6920802" y="1422199"/>
            <a:ext cx="2502382" cy="4092807"/>
          </a:xfrm>
          <a:prstGeom prst="roundRect">
            <a:avLst>
              <a:gd name="adj" fmla="val 16667"/>
            </a:avLst>
          </a:prstGeom>
          <a:solidFill>
            <a:srgbClr val="9E9E9E"/>
          </a:solidFill>
          <a:ln w="2540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FFFFF"/>
                </a:solidFill>
                <a:effectLst/>
                <a:latin typeface="Calibri" panose="020F0502020204030204" pitchFamily="34" charset="0"/>
              </a:rPr>
              <a:t>DISEASE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Bats can carry some human   diseases but scientists are more concerned about diseases that can harm bats.  White Nose Syndrome (WNS), is a fungus that is killing off bat populations. WNS was reported to have reached North Dakota in early August.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Calibri" panose="020F0502020204030204" pitchFamily="34" charset="0"/>
              </a:rPr>
              <a:t>Why is this a concern? Follow an arrow to </a:t>
            </a:r>
            <a:r>
              <a:rPr kumimoji="0" lang="en-US" altLang="en-US" sz="1200" b="1" i="1" u="none" strike="noStrike" cap="none" normalizeH="0" baseline="0" dirty="0" smtClean="0">
                <a:ln>
                  <a:noFill/>
                </a:ln>
                <a:solidFill>
                  <a:srgbClr val="FFFFFF"/>
                </a:solidFill>
                <a:effectLst/>
                <a:latin typeface="Calibri" panose="020F0502020204030204" pitchFamily="34" charset="0"/>
              </a:rPr>
              <a:t>PLANTS</a:t>
            </a:r>
            <a:r>
              <a:rPr kumimoji="0" lang="en-US" altLang="en-US" sz="1200" b="0" i="1" u="none" strike="noStrike" cap="none" normalizeH="0" baseline="0" dirty="0" smtClean="0">
                <a:ln>
                  <a:noFill/>
                </a:ln>
                <a:solidFill>
                  <a:srgbClr val="000000"/>
                </a:solidFill>
                <a:effectLst/>
                <a:latin typeface="Calibri" panose="020F0502020204030204" pitchFamily="34" charset="0"/>
              </a:rPr>
              <a:t> or </a:t>
            </a:r>
            <a:r>
              <a:rPr kumimoji="0" lang="en-US" altLang="en-US" sz="1200" b="0" i="1" u="none" strike="noStrike" cap="none" normalizeH="0" baseline="0" dirty="0" smtClean="0">
                <a:ln>
                  <a:noFill/>
                </a:ln>
                <a:solidFill>
                  <a:srgbClr val="FFFFFF"/>
                </a:solidFill>
                <a:effectLst/>
                <a:latin typeface="Calibri" panose="020F0502020204030204" pitchFamily="34" charset="0"/>
              </a:rPr>
              <a:t>I</a:t>
            </a:r>
            <a:r>
              <a:rPr kumimoji="0" lang="en-US" altLang="en-US" sz="1200" b="1" i="1" u="none" strike="noStrike" cap="none" normalizeH="0" baseline="0" dirty="0" smtClean="0">
                <a:ln>
                  <a:noFill/>
                </a:ln>
                <a:solidFill>
                  <a:srgbClr val="FFFFFF"/>
                </a:solidFill>
                <a:effectLst/>
                <a:latin typeface="Calibri" panose="020F0502020204030204" pitchFamily="34" charset="0"/>
              </a:rPr>
              <a:t>NSECTS</a:t>
            </a:r>
            <a:r>
              <a:rPr kumimoji="0" lang="en-US" altLang="en-US" sz="1200" b="0" i="1" u="none" strike="noStrike" cap="none" normalizeH="0" baseline="0" dirty="0" smtClean="0">
                <a:ln>
                  <a:noFill/>
                </a:ln>
                <a:solidFill>
                  <a:srgbClr val="FFFFFF"/>
                </a:solidFill>
                <a:effectLst/>
                <a:latin typeface="Calibri" panose="020F0502020204030204" pitchFamily="34" charset="0"/>
              </a:rPr>
              <a:t> </a:t>
            </a:r>
            <a:r>
              <a:rPr kumimoji="0" lang="en-US" altLang="en-US" sz="1200" b="0" i="1" u="none" strike="noStrike" cap="none" normalizeH="0" baseline="0" dirty="0" smtClean="0">
                <a:ln>
                  <a:noFill/>
                </a:ln>
                <a:solidFill>
                  <a:srgbClr val="000000"/>
                </a:solidFill>
                <a:effectLst/>
                <a:latin typeface="Calibri" panose="020F0502020204030204" pitchFamily="34" charset="0"/>
              </a:rPr>
              <a:t>to learn more.</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2" name="AutoShape 12"/>
          <p:cNvSpPr>
            <a:spLocks noChangeArrowheads="1"/>
          </p:cNvSpPr>
          <p:nvPr/>
        </p:nvSpPr>
        <p:spPr bwMode="auto">
          <a:xfrm>
            <a:off x="4752583" y="1424933"/>
            <a:ext cx="2065459" cy="4090073"/>
          </a:xfrm>
          <a:prstGeom prst="roundRect">
            <a:avLst>
              <a:gd name="adj" fmla="val 16667"/>
            </a:avLst>
          </a:prstGeom>
          <a:solidFill>
            <a:srgbClr val="9E9E9E"/>
          </a:solidFill>
          <a:ln w="2540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FFFFF"/>
                </a:solidFill>
                <a:effectLst/>
                <a:latin typeface="Calibri" panose="020F0502020204030204" pitchFamily="34" charset="0"/>
              </a:rPr>
              <a:t>RESEARCH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The UTTC students and faculty study the ecology of Bats in North Dakota. </a:t>
            </a:r>
            <a:r>
              <a:rPr kumimoji="0" lang="en-US" altLang="en-US" sz="1200" b="0" i="1" u="none" strike="noStrike" cap="none" normalizeH="0" baseline="0" dirty="0" smtClean="0">
                <a:ln>
                  <a:noFill/>
                </a:ln>
                <a:solidFill>
                  <a:srgbClr val="000000"/>
                </a:solidFill>
                <a:effectLst/>
                <a:latin typeface="Calibri" panose="020F0502020204030204" pitchFamily="34" charset="0"/>
              </a:rPr>
              <a:t>Follow another arrow to learn about their research</a:t>
            </a:r>
            <a:r>
              <a:rPr kumimoji="0" lang="en-US" altLang="en-US" sz="1000" b="0" i="1"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33" name="Picture 13" descr="Image may contain: 1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1261" y="1989066"/>
            <a:ext cx="1528730" cy="20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6" name="Picture 16" descr="Image result for bat pollin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7109" y="1989066"/>
            <a:ext cx="16271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7" name="Picture 17" descr="Image result for swabbing a bat for white n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983" y="2008116"/>
            <a:ext cx="16340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8" name="Picture 18" descr="Image result for halloween b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9672" y="1989066"/>
            <a:ext cx="14859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 name="AutoShape 19"/>
          <p:cNvSpPr>
            <a:spLocks noChangeArrowheads="1"/>
          </p:cNvSpPr>
          <p:nvPr/>
        </p:nvSpPr>
        <p:spPr bwMode="auto">
          <a:xfrm>
            <a:off x="325649" y="1422200"/>
            <a:ext cx="2091252" cy="4081928"/>
          </a:xfrm>
          <a:prstGeom prst="roundRect">
            <a:avLst>
              <a:gd name="adj" fmla="val 16667"/>
            </a:avLst>
          </a:prstGeom>
          <a:solidFill>
            <a:srgbClr val="9E9E9E"/>
          </a:solidFill>
          <a:ln w="2540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smtClean="0">
                <a:ln>
                  <a:noFill/>
                </a:ln>
                <a:solidFill>
                  <a:srgbClr val="FFFFFF"/>
                </a:solidFill>
                <a:effectLst/>
                <a:latin typeface="Calibri" panose="020F0502020204030204" pitchFamily="34" charset="0"/>
              </a:rPr>
              <a:t>INSECTS</a:t>
            </a:r>
          </a:p>
          <a:p>
            <a:pPr lvl="0" algn="ctr" eaLnBrk="0" fontAlgn="base" hangingPunct="0">
              <a:spcBef>
                <a:spcPct val="0"/>
              </a:spcBef>
              <a:spcAft>
                <a:spcPct val="0"/>
              </a:spcAft>
            </a:pPr>
            <a:endParaRPr lang="en-US" altLang="en-US"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2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2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2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200" dirty="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200" dirty="0">
              <a:solidFill>
                <a:srgbClr val="000000"/>
              </a:solidFill>
              <a:latin typeface="Calibri" panose="020F0502020204030204" pitchFamily="34" charset="0"/>
            </a:endParaRPr>
          </a:p>
          <a:p>
            <a:pPr lvl="0" algn="ctr" eaLnBrk="0" fontAlgn="base" hangingPunct="0">
              <a:spcBef>
                <a:spcPct val="0"/>
              </a:spcBef>
              <a:spcAft>
                <a:spcPct val="0"/>
              </a:spcAft>
            </a:pPr>
            <a:r>
              <a:rPr lang="en-US" altLang="en-US" sz="1200" dirty="0">
                <a:solidFill>
                  <a:srgbClr val="000000"/>
                </a:solidFill>
                <a:latin typeface="Calibri" panose="020F0502020204030204" pitchFamily="34" charset="0"/>
              </a:rPr>
              <a:t>Most bats are insectivores-meaning they eat insects as their main source of food. During the night-they can eat half their weight by devouring mosquitos, moths, and beetles. Helping humans and </a:t>
            </a:r>
            <a:r>
              <a:rPr lang="en-US" altLang="en-US" sz="1200" b="1" i="1" dirty="0">
                <a:solidFill>
                  <a:srgbClr val="FFFFFF"/>
                </a:solidFill>
                <a:latin typeface="Calibri" panose="020F0502020204030204" pitchFamily="34" charset="0"/>
              </a:rPr>
              <a:t>PLANTS</a:t>
            </a:r>
            <a:r>
              <a:rPr lang="en-US" altLang="en-US" sz="1200" b="1" i="1" dirty="0">
                <a:solidFill>
                  <a:srgbClr val="000000"/>
                </a:solidFill>
                <a:latin typeface="Calibri" panose="020F0502020204030204" pitchFamily="34" charset="0"/>
              </a:rPr>
              <a:t> </a:t>
            </a:r>
            <a:r>
              <a:rPr lang="en-US" altLang="en-US" sz="1200" dirty="0">
                <a:solidFill>
                  <a:srgbClr val="000000"/>
                </a:solidFill>
                <a:latin typeface="Calibri" panose="020F0502020204030204" pitchFamily="34" charset="0"/>
              </a:rPr>
              <a:t>in the process! </a:t>
            </a:r>
          </a:p>
          <a:p>
            <a:pPr lvl="0" algn="ctr" eaLnBrk="0" fontAlgn="base" hangingPunct="0">
              <a:spcBef>
                <a:spcPct val="0"/>
              </a:spcBef>
              <a:spcAft>
                <a:spcPct val="0"/>
              </a:spcAft>
            </a:pPr>
            <a:r>
              <a:rPr lang="en-US" altLang="en-US" sz="1200" dirty="0">
                <a:solidFill>
                  <a:srgbClr val="000000"/>
                </a:solidFill>
                <a:latin typeface="Calibri" panose="020F0502020204030204" pitchFamily="34" charset="0"/>
              </a:rPr>
              <a:t>At UTTC we study what they eat by examining molecular DNA evidence in their guano (aka poop).</a:t>
            </a:r>
          </a:p>
        </p:txBody>
      </p:sp>
      <p:pic>
        <p:nvPicPr>
          <p:cNvPr id="25" name="Picture 15" descr="Image result for bat eating ins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815" y="2005734"/>
            <a:ext cx="14001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Rectangle 23"/>
          <p:cNvSpPr>
            <a:spLocks noChangeArrowheads="1"/>
          </p:cNvSpPr>
          <p:nvPr/>
        </p:nvSpPr>
        <p:spPr bwMode="auto">
          <a:xfrm>
            <a:off x="345912" y="5604675"/>
            <a:ext cx="11380926" cy="927171"/>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FFFFFF"/>
                </a:solidFill>
                <a:effectLst/>
              </a:rPr>
              <a:t>How has your thinking changed about bats?  Look back at your drawing you made in part two and add in something you learned in the reading or from the pictures that you might have left out.</a:t>
            </a:r>
            <a:r>
              <a:rPr kumimoji="0" lang="en-US" altLang="en-US" i="0" u="none" strike="noStrike" cap="none" normalizeH="0" dirty="0" smtClean="0">
                <a:ln>
                  <a:noFill/>
                </a:ln>
                <a:solidFill>
                  <a:srgbClr val="FFFFFF"/>
                </a:solidFill>
                <a:effectLst/>
              </a:rPr>
              <a:t> </a:t>
            </a:r>
            <a:r>
              <a:rPr kumimoji="0" lang="en-US" altLang="en-US" i="0" u="none" strike="noStrike" cap="none" normalizeH="0" baseline="0" dirty="0" smtClean="0">
                <a:ln>
                  <a:noFill/>
                </a:ln>
                <a:solidFill>
                  <a:srgbClr val="FFFFFF"/>
                </a:solidFill>
                <a:effectLst/>
              </a:rPr>
              <a:t>Consider going out on a second walk to look for things</a:t>
            </a:r>
            <a:r>
              <a:rPr kumimoji="0" lang="en-US" altLang="en-US" i="0" u="none" strike="noStrike" cap="none" normalizeH="0" dirty="0" smtClean="0">
                <a:ln>
                  <a:noFill/>
                </a:ln>
                <a:solidFill>
                  <a:srgbClr val="FFFFFF"/>
                </a:solidFill>
                <a:effectLst/>
              </a:rPr>
              <a:t> you might have missed.  Take a picture with you and your bat and share it with us!</a:t>
            </a:r>
            <a:endParaRPr kumimoji="0" lang="en-US" altLang="en-US" i="0" u="none" strike="noStrike" cap="none" normalizeH="0" baseline="0" dirty="0" smtClean="0">
              <a:ln>
                <a:noFill/>
              </a:ln>
              <a:solidFill>
                <a:srgbClr val="FFFFF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26" name="Straight Arrow Connector 25"/>
          <p:cNvCxnSpPr/>
          <p:nvPr/>
        </p:nvCxnSpPr>
        <p:spPr>
          <a:xfrm flipH="1">
            <a:off x="2095500" y="1023207"/>
            <a:ext cx="391692" cy="253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4019550" y="1023207"/>
            <a:ext cx="236022" cy="253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9496294" y="1023207"/>
            <a:ext cx="348530" cy="2402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5850572" y="1023207"/>
            <a:ext cx="35878" cy="2790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7562850" y="1023207"/>
            <a:ext cx="302566" cy="2876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672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20_05_04_18_12_15 (1)">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294682" y="2576146"/>
            <a:ext cx="609600" cy="818181"/>
          </a:xfrm>
        </p:spPr>
      </p:pic>
      <p:sp>
        <p:nvSpPr>
          <p:cNvPr id="4" name="Rectangle 2"/>
          <p:cNvSpPr>
            <a:spLocks noGrp="1" noChangeArrowheads="1"/>
          </p:cNvSpPr>
          <p:nvPr>
            <p:ph type="title"/>
          </p:nvPr>
        </p:nvSpPr>
        <p:spPr bwMode="auto">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a:r>
              <a:rPr lang="en-US" dirty="0" smtClean="0">
                <a:solidFill>
                  <a:schemeClr val="bg1"/>
                </a:solidFill>
              </a:rPr>
              <a:t>The Great Ball Game</a:t>
            </a:r>
            <a:endParaRPr lang="en-US" dirty="0">
              <a:solidFill>
                <a:schemeClr val="bg1"/>
              </a:solidFill>
            </a:endParaRPr>
          </a:p>
        </p:txBody>
      </p:sp>
      <p:pic>
        <p:nvPicPr>
          <p:cNvPr id="1026" name="Picture 2" descr="Robert F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550" y="2526258"/>
            <a:ext cx="2444132" cy="24441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1646" y="2576146"/>
            <a:ext cx="7162154" cy="1477328"/>
          </a:xfrm>
          <a:prstGeom prst="rect">
            <a:avLst/>
          </a:prstGeom>
          <a:noFill/>
        </p:spPr>
        <p:txBody>
          <a:bodyPr wrap="square" rtlCol="0">
            <a:spAutoFit/>
          </a:bodyPr>
          <a:lstStyle/>
          <a:p>
            <a:r>
              <a:rPr lang="en-US" b="1" dirty="0" smtClean="0"/>
              <a:t>Listen to Robert Fox tell the story of the bat and The Great Ball Game.</a:t>
            </a:r>
          </a:p>
          <a:p>
            <a:endParaRPr lang="en-US" b="1" dirty="0"/>
          </a:p>
          <a:p>
            <a:r>
              <a:rPr lang="en-US" i="1" dirty="0" smtClean="0"/>
              <a:t>Why did the animals underestimate the bat?</a:t>
            </a:r>
          </a:p>
          <a:p>
            <a:r>
              <a:rPr lang="en-US" i="1" dirty="0" smtClean="0"/>
              <a:t>What can we learn about interconnectedness and the importance of all living things from the story of The Great Ball Game?</a:t>
            </a:r>
          </a:p>
        </p:txBody>
      </p:sp>
    </p:spTree>
    <p:extLst>
      <p:ext uri="{BB962C8B-B14F-4D97-AF65-F5344CB8AC3E}">
        <p14:creationId xmlns:p14="http://schemas.microsoft.com/office/powerpoint/2010/main" val="3772392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71335" y="381137"/>
            <a:ext cx="8965040" cy="6218976"/>
            <a:chOff x="104303167" y="106660104"/>
            <a:chExt cx="9234376" cy="6993069"/>
          </a:xfrm>
        </p:grpSpPr>
        <p:sp>
          <p:nvSpPr>
            <p:cNvPr id="5" name="Text Box 3"/>
            <p:cNvSpPr txBox="1">
              <a:spLocks noChangeArrowheads="1"/>
            </p:cNvSpPr>
            <p:nvPr/>
          </p:nvSpPr>
          <p:spPr bwMode="auto">
            <a:xfrm>
              <a:off x="104303167" y="106660104"/>
              <a:ext cx="2473603" cy="3088355"/>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Calibri" panose="020F0502020204030204" pitchFamily="34" charset="0"/>
                </a:rPr>
                <a:t> </a:t>
              </a:r>
              <a:r>
                <a:rPr kumimoji="0" lang="en-US" altLang="en-US" b="1" i="0" u="none" strike="noStrike" cap="none" normalizeH="0" baseline="0" dirty="0" smtClean="0">
                  <a:ln>
                    <a:noFill/>
                  </a:ln>
                  <a:solidFill>
                    <a:srgbClr val="9B2D1F"/>
                  </a:solidFill>
                  <a:effectLst/>
                  <a:latin typeface="Calibri" panose="020F0502020204030204" pitchFamily="34" charset="0"/>
                </a:rPr>
                <a:t>How can you become a bat researcher?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United Tribes Technical College has many degree paths that can lead to a career in animal research.  Visit the various websites to learn more about our programs and reach out to us to learn more!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Oval 4"/>
            <p:cNvSpPr>
              <a:spLocks noChangeArrowheads="1"/>
            </p:cNvSpPr>
            <p:nvPr/>
          </p:nvSpPr>
          <p:spPr bwMode="auto">
            <a:xfrm>
              <a:off x="106947438" y="106660104"/>
              <a:ext cx="6525088" cy="6737684"/>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53" name="AutoShape 5"/>
            <p:cNvCxnSpPr>
              <a:cxnSpLocks noChangeShapeType="1"/>
            </p:cNvCxnSpPr>
            <p:nvPr/>
          </p:nvCxnSpPr>
          <p:spPr bwMode="auto">
            <a:xfrm flipH="1">
              <a:off x="107951280" y="107660444"/>
              <a:ext cx="4556734" cy="478533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4" name="AutoShape 6"/>
            <p:cNvCxnSpPr>
              <a:cxnSpLocks noChangeShapeType="1"/>
            </p:cNvCxnSpPr>
            <p:nvPr/>
          </p:nvCxnSpPr>
          <p:spPr bwMode="auto">
            <a:xfrm>
              <a:off x="107911951" y="107640678"/>
              <a:ext cx="4596063" cy="477653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Text Box 7"/>
            <p:cNvSpPr txBox="1">
              <a:spLocks noChangeArrowheads="1"/>
            </p:cNvSpPr>
            <p:nvPr/>
          </p:nvSpPr>
          <p:spPr bwMode="auto">
            <a:xfrm>
              <a:off x="108475064" y="106774404"/>
              <a:ext cx="3501191" cy="2767263"/>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Environmental Science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and Research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 and 4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Bachelors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Mandy Guinn; mguinn@uttc.edu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https://uttc.edu/environmental-science-research/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8"/>
            <p:cNvSpPr txBox="1">
              <a:spLocks noChangeArrowheads="1"/>
            </p:cNvSpPr>
            <p:nvPr/>
          </p:nvSpPr>
          <p:spPr bwMode="auto">
            <a:xfrm>
              <a:off x="107038661" y="109049575"/>
              <a:ext cx="2286000" cy="2743200"/>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Pre-Engineering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endParaRPr kumimoji="0" lang="en-US" altLang="en-US" sz="14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Alexa Azure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aazure@uttc.edu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https://uttc.edu/pre-engineering/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9"/>
            <p:cNvSpPr txBox="1">
              <a:spLocks noChangeArrowheads="1"/>
            </p:cNvSpPr>
            <p:nvPr/>
          </p:nvSpPr>
          <p:spPr bwMode="auto">
            <a:xfrm>
              <a:off x="108691850" y="111039784"/>
              <a:ext cx="3067618" cy="2613389"/>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Sustainable Agriculture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and Food Systems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endParaRPr kumimoji="0" lang="en-US" altLang="en-US" sz="14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Brian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McGinness</a:t>
              </a:r>
              <a:r>
                <a:rPr kumimoji="0" lang="en-US" altLang="en-US" sz="1400" b="0" i="0" u="none" strike="noStrike" cap="none" normalizeH="0" baseline="0" dirty="0" smtClean="0">
                  <a:ln>
                    <a:noFill/>
                  </a:ln>
                  <a:solidFill>
                    <a:srgbClr val="000000"/>
                  </a:solidFill>
                  <a:effectLst/>
                  <a:latin typeface="Calibri" panose="020F0502020204030204" pitchFamily="34" charset="0"/>
                </a:rPr>
                <a:t>; bmcginness@uttc.edu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https://uttc.edu/sustainable-agriculture-and-food-systems/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0"/>
            <p:cNvSpPr txBox="1">
              <a:spLocks noChangeArrowheads="1"/>
            </p:cNvSpPr>
            <p:nvPr/>
          </p:nvSpPr>
          <p:spPr bwMode="auto">
            <a:xfrm>
              <a:off x="110767273" y="108943125"/>
              <a:ext cx="2770270" cy="2743201"/>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Computer Information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Technology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Dennis Lowman; dlowman@uttc.edu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https://uttc.edu/computer-information-technology/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80919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5701</TotalTime>
  <Words>1073</Words>
  <Application>Microsoft Office PowerPoint</Application>
  <PresentationFormat>Widescreen</PresentationFormat>
  <Paragraphs>152</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 UTTC Student Spotlight: Amy Jackson (Navajo)</vt:lpstr>
      <vt:lpstr>PowerPoint Presentation</vt:lpstr>
      <vt:lpstr>PowerPoint Presentation</vt:lpstr>
      <vt:lpstr>UTTC Student Spotlight: Amy Jackson (Navajo)</vt:lpstr>
      <vt:lpstr>PowerPoint Presentation</vt:lpstr>
      <vt:lpstr>The Great Ball Game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Bahnson</dc:creator>
  <cp:lastModifiedBy>Anna Bahnson</cp:lastModifiedBy>
  <cp:revision>22</cp:revision>
  <dcterms:created xsi:type="dcterms:W3CDTF">2020-04-29T15:34:59Z</dcterms:created>
  <dcterms:modified xsi:type="dcterms:W3CDTF">2020-05-05T01:34:25Z</dcterms:modified>
</cp:coreProperties>
</file>