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8" r:id="rId3"/>
    <p:sldId id="257" r:id="rId4"/>
    <p:sldId id="259" r:id="rId5"/>
    <p:sldId id="260"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a Bahnson" initials="AB" lastIdx="1" clrIdx="0">
    <p:extLst>
      <p:ext uri="{19B8F6BF-5375-455C-9EA6-DF929625EA0E}">
        <p15:presenceInfo xmlns:p15="http://schemas.microsoft.com/office/powerpoint/2012/main" userId="Anna Bahnso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43" autoAdjust="0"/>
    <p:restoredTop sz="94660"/>
  </p:normalViewPr>
  <p:slideViewPr>
    <p:cSldViewPr snapToGrid="0">
      <p:cViewPr>
        <p:scale>
          <a:sx n="70" d="100"/>
          <a:sy n="70" d="100"/>
        </p:scale>
        <p:origin x="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433BA7-8719-4B01-A554-0B419167206E}" type="datetimeFigureOut">
              <a:rPr lang="en-US" smtClean="0"/>
              <a:t>5/25/2020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980048-EE26-42F4-A6DF-5362B68E8654}" type="slidenum">
              <a:rPr lang="en-US" smtClean="0"/>
              <a:t>‹#›</a:t>
            </a:fld>
            <a:endParaRPr lang="en-US"/>
          </a:p>
        </p:txBody>
      </p:sp>
    </p:spTree>
    <p:extLst>
      <p:ext uri="{BB962C8B-B14F-4D97-AF65-F5344CB8AC3E}">
        <p14:creationId xmlns:p14="http://schemas.microsoft.com/office/powerpoint/2010/main" val="49955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youtube.com/watch?v=KTqaSFP5exc&amp;feature=youtu.be"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teachengineering.org/content/cub_/activities/cub_airplanes/cub_airplanes_lesson06_activity1_sample.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nasa.gov/specials/virtual-guest/index.html"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hlinkClick r:id="rId3"/>
              </a:rPr>
              <a:t>https://www.youtube.com/watch?v=KTqaSFP5exc&amp;feature=youtu.be</a:t>
            </a:r>
            <a:endParaRPr lang="en-US" dirty="0" smtClean="0"/>
          </a:p>
          <a:p>
            <a:endParaRPr lang="en-US" dirty="0"/>
          </a:p>
        </p:txBody>
      </p:sp>
      <p:sp>
        <p:nvSpPr>
          <p:cNvPr id="4" name="Slide Number Placeholder 3"/>
          <p:cNvSpPr>
            <a:spLocks noGrp="1"/>
          </p:cNvSpPr>
          <p:nvPr>
            <p:ph type="sldNum" sz="quarter" idx="10"/>
          </p:nvPr>
        </p:nvSpPr>
        <p:spPr/>
        <p:txBody>
          <a:bodyPr/>
          <a:lstStyle/>
          <a:p>
            <a:fld id="{B0980048-EE26-42F4-A6DF-5362B68E8654}" type="slidenum">
              <a:rPr lang="en-US" smtClean="0"/>
              <a:t>2</a:t>
            </a:fld>
            <a:endParaRPr lang="en-US"/>
          </a:p>
        </p:txBody>
      </p:sp>
    </p:spTree>
    <p:extLst>
      <p:ext uri="{BB962C8B-B14F-4D97-AF65-F5344CB8AC3E}">
        <p14:creationId xmlns:p14="http://schemas.microsoft.com/office/powerpoint/2010/main" val="2152335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hlinkClick r:id="rId3"/>
              </a:rPr>
              <a:t>https://www.teachengineering.org/content/cub_/activities/cub_airplanes/cub_airplanes_lesson06_activity1_sample.pdf</a:t>
            </a:r>
            <a:endParaRPr lang="en-US" dirty="0"/>
          </a:p>
        </p:txBody>
      </p:sp>
      <p:sp>
        <p:nvSpPr>
          <p:cNvPr id="4" name="Slide Number Placeholder 3"/>
          <p:cNvSpPr>
            <a:spLocks noGrp="1"/>
          </p:cNvSpPr>
          <p:nvPr>
            <p:ph type="sldNum" sz="quarter" idx="10"/>
          </p:nvPr>
        </p:nvSpPr>
        <p:spPr/>
        <p:txBody>
          <a:bodyPr/>
          <a:lstStyle/>
          <a:p>
            <a:fld id="{B0980048-EE26-42F4-A6DF-5362B68E8654}" type="slidenum">
              <a:rPr lang="en-US" smtClean="0"/>
              <a:t>3</a:t>
            </a:fld>
            <a:endParaRPr lang="en-US"/>
          </a:p>
        </p:txBody>
      </p:sp>
    </p:spTree>
    <p:extLst>
      <p:ext uri="{BB962C8B-B14F-4D97-AF65-F5344CB8AC3E}">
        <p14:creationId xmlns:p14="http://schemas.microsoft.com/office/powerpoint/2010/main" val="4210986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hlinkClick r:id="rId3"/>
              </a:rPr>
              <a:t>https://www.nasa.gov/specials/virtual-guest/index.html</a:t>
            </a:r>
            <a:endParaRPr lang="en-US" dirty="0"/>
          </a:p>
        </p:txBody>
      </p:sp>
      <p:sp>
        <p:nvSpPr>
          <p:cNvPr id="4" name="Slide Number Placeholder 3"/>
          <p:cNvSpPr>
            <a:spLocks noGrp="1"/>
          </p:cNvSpPr>
          <p:nvPr>
            <p:ph type="sldNum" sz="quarter" idx="10"/>
          </p:nvPr>
        </p:nvSpPr>
        <p:spPr/>
        <p:txBody>
          <a:bodyPr/>
          <a:lstStyle/>
          <a:p>
            <a:fld id="{B0980048-EE26-42F4-A6DF-5362B68E8654}" type="slidenum">
              <a:rPr lang="en-US" smtClean="0"/>
              <a:t>5</a:t>
            </a:fld>
            <a:endParaRPr lang="en-US"/>
          </a:p>
        </p:txBody>
      </p:sp>
    </p:spTree>
    <p:extLst>
      <p:ext uri="{BB962C8B-B14F-4D97-AF65-F5344CB8AC3E}">
        <p14:creationId xmlns:p14="http://schemas.microsoft.com/office/powerpoint/2010/main" val="3452784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986EB4-6448-4589-988A-9CF51F6C13E8}"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3799687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986EB4-6448-4589-988A-9CF51F6C13E8}"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131872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986EB4-6448-4589-988A-9CF51F6C13E8}"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205638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986EB4-6448-4589-988A-9CF51F6C13E8}"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3970085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0986EB4-6448-4589-988A-9CF51F6C13E8}"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2928146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986EB4-6448-4589-988A-9CF51F6C13E8}"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2659330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986EB4-6448-4589-988A-9CF51F6C13E8}" type="datetimeFigureOut">
              <a:rPr lang="en-US" smtClean="0"/>
              <a:t>5/25/2020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2095855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986EB4-6448-4589-988A-9CF51F6C13E8}" type="datetimeFigureOut">
              <a:rPr lang="en-US" smtClean="0"/>
              <a:t>5/25/2020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259356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986EB4-6448-4589-988A-9CF51F6C13E8}" type="datetimeFigureOut">
              <a:rPr lang="en-US" smtClean="0"/>
              <a:t>5/25/2020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83536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0986EB4-6448-4589-988A-9CF51F6C13E8}"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98615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0986EB4-6448-4589-988A-9CF51F6C13E8}"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C2E241-130E-4F3C-B4D5-1E0012C07897}" type="slidenum">
              <a:rPr lang="en-US" smtClean="0"/>
              <a:t>‹#›</a:t>
            </a:fld>
            <a:endParaRPr lang="en-US"/>
          </a:p>
        </p:txBody>
      </p:sp>
    </p:spTree>
    <p:extLst>
      <p:ext uri="{BB962C8B-B14F-4D97-AF65-F5344CB8AC3E}">
        <p14:creationId xmlns:p14="http://schemas.microsoft.com/office/powerpoint/2010/main" val="3085917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986EB4-6448-4589-988A-9CF51F6C13E8}" type="datetimeFigureOut">
              <a:rPr lang="en-US" smtClean="0"/>
              <a:t>5/25/2020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C2E241-130E-4F3C-B4D5-1E0012C07897}" type="slidenum">
              <a:rPr lang="en-US" smtClean="0"/>
              <a:t>‹#›</a:t>
            </a:fld>
            <a:endParaRPr lang="en-US"/>
          </a:p>
        </p:txBody>
      </p:sp>
    </p:spTree>
    <p:extLst>
      <p:ext uri="{BB962C8B-B14F-4D97-AF65-F5344CB8AC3E}">
        <p14:creationId xmlns:p14="http://schemas.microsoft.com/office/powerpoint/2010/main" val="1558231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rot="5400000">
            <a:off x="5612532" y="-4541998"/>
            <a:ext cx="1063439" cy="10672713"/>
          </a:xfrm>
          <a:prstGeom prst="rect">
            <a:avLst/>
          </a:prstGeom>
          <a:solidFill>
            <a:srgbClr val="9B2D1F"/>
          </a:solidFill>
          <a:ln w="25400" algn="ctr">
            <a:solidFill>
              <a:srgbClr val="9B2D1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24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41166" y="314082"/>
            <a:ext cx="1038048" cy="1004512"/>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p:cNvSpPr/>
          <p:nvPr/>
        </p:nvSpPr>
        <p:spPr>
          <a:xfrm>
            <a:off x="807895" y="1282331"/>
            <a:ext cx="6959139" cy="2264338"/>
          </a:xfrm>
          <a:prstGeom prst="rect">
            <a:avLst/>
          </a:prstGeom>
        </p:spPr>
        <p:txBody>
          <a:bodyPr wrap="square">
            <a:spAutoFit/>
          </a:bodyPr>
          <a:lstStyle/>
          <a:p>
            <a:pPr>
              <a:lnSpc>
                <a:spcPct val="119000"/>
              </a:lnSpc>
              <a:spcAft>
                <a:spcPts val="600"/>
              </a:spcAft>
            </a:pPr>
            <a:r>
              <a:rPr lang="en-US" sz="2000" b="1" kern="1400" dirty="0" smtClean="0">
                <a:ln>
                  <a:noFill/>
                </a:ln>
                <a:solidFill>
                  <a:srgbClr val="9B2D1F"/>
                </a:solidFill>
                <a:effectLst/>
                <a:latin typeface="+mj-lt"/>
              </a:rPr>
              <a:t>Activity Overview:</a:t>
            </a:r>
            <a:endParaRPr lang="en-US" sz="1200" kern="1400" dirty="0" smtClean="0">
              <a:ln>
                <a:noFill/>
              </a:ln>
              <a:solidFill>
                <a:srgbClr val="000000"/>
              </a:solidFill>
              <a:effectLst/>
              <a:latin typeface="+mj-lt"/>
            </a:endParaRPr>
          </a:p>
          <a:p>
            <a:pPr>
              <a:lnSpc>
                <a:spcPct val="119000"/>
              </a:lnSpc>
              <a:spcAft>
                <a:spcPts val="600"/>
              </a:spcAft>
            </a:pPr>
            <a:r>
              <a:rPr lang="en-US" kern="1400" dirty="0" smtClean="0">
                <a:solidFill>
                  <a:srgbClr val="000000"/>
                </a:solidFill>
                <a:latin typeface="+mj-lt"/>
              </a:rPr>
              <a:t>In </a:t>
            </a:r>
            <a:r>
              <a:rPr lang="en-US" kern="1400" dirty="0" smtClean="0">
                <a:solidFill>
                  <a:srgbClr val="000000"/>
                </a:solidFill>
                <a:latin typeface="+mj-lt"/>
              </a:rPr>
              <a:t>this activity guide learn all about </a:t>
            </a:r>
            <a:r>
              <a:rPr lang="en-US" kern="1400" dirty="0" smtClean="0">
                <a:solidFill>
                  <a:srgbClr val="000000"/>
                </a:solidFill>
                <a:latin typeface="+mj-lt"/>
              </a:rPr>
              <a:t>aerospace </a:t>
            </a:r>
            <a:r>
              <a:rPr lang="en-US" kern="1400" dirty="0" smtClean="0">
                <a:solidFill>
                  <a:srgbClr val="000000"/>
                </a:solidFill>
                <a:latin typeface="+mj-lt"/>
              </a:rPr>
              <a:t>engineering-the type of engineering that designs and </a:t>
            </a:r>
            <a:r>
              <a:rPr lang="en-US" kern="1400" dirty="0" smtClean="0">
                <a:solidFill>
                  <a:srgbClr val="000000"/>
                </a:solidFill>
                <a:latin typeface="+mj-lt"/>
              </a:rPr>
              <a:t>builds machines for flight</a:t>
            </a:r>
            <a:r>
              <a:rPr lang="en-US" kern="1400" dirty="0" smtClean="0">
                <a:solidFill>
                  <a:srgbClr val="000000"/>
                </a:solidFill>
                <a:latin typeface="+mj-lt"/>
              </a:rPr>
              <a:t>.  </a:t>
            </a:r>
            <a:r>
              <a:rPr lang="en-US" kern="1400" dirty="0" smtClean="0">
                <a:solidFill>
                  <a:srgbClr val="000000"/>
                </a:solidFill>
                <a:latin typeface="+mj-lt"/>
              </a:rPr>
              <a:t>You can use the guide in </a:t>
            </a:r>
            <a:r>
              <a:rPr lang="en-US" kern="1400" dirty="0" smtClean="0">
                <a:solidFill>
                  <a:srgbClr val="000000"/>
                </a:solidFill>
                <a:latin typeface="+mj-lt"/>
              </a:rPr>
              <a:t>order or choose from any of the learning activities below:</a:t>
            </a:r>
            <a:endParaRPr lang="en-US" kern="1400" dirty="0" smtClean="0">
              <a:solidFill>
                <a:srgbClr val="000000"/>
              </a:solidFill>
              <a:latin typeface="+mj-lt"/>
            </a:endParaRPr>
          </a:p>
          <a:p>
            <a:pPr>
              <a:lnSpc>
                <a:spcPct val="119000"/>
              </a:lnSpc>
              <a:spcAft>
                <a:spcPts val="600"/>
              </a:spcAft>
            </a:pPr>
            <a:r>
              <a:rPr lang="en-US" kern="1400" dirty="0" smtClean="0">
                <a:solidFill>
                  <a:srgbClr val="000000"/>
                </a:solidFill>
                <a:latin typeface="+mj-lt"/>
              </a:rPr>
              <a:t> </a:t>
            </a:r>
            <a:endParaRPr lang="en-US" kern="1400" dirty="0" smtClean="0">
              <a:ln>
                <a:noFill/>
              </a:ln>
              <a:solidFill>
                <a:srgbClr val="000000"/>
              </a:solidFill>
              <a:effectLst/>
              <a:latin typeface="+mj-lt"/>
            </a:endParaRPr>
          </a:p>
          <a:p>
            <a:pPr>
              <a:lnSpc>
                <a:spcPct val="119000"/>
              </a:lnSpc>
              <a:spcAft>
                <a:spcPts val="600"/>
              </a:spcAft>
            </a:pPr>
            <a:r>
              <a:rPr lang="en-US" sz="1400" kern="1400" dirty="0" smtClean="0">
                <a:ln>
                  <a:noFill/>
                </a:ln>
                <a:solidFill>
                  <a:srgbClr val="000000"/>
                </a:solidFill>
                <a:effectLst/>
                <a:latin typeface="Calibri" panose="020F0502020204030204" pitchFamily="34" charset="0"/>
              </a:rPr>
              <a:t> </a:t>
            </a:r>
            <a:endParaRPr lang="en-US" sz="1400" kern="1400" dirty="0">
              <a:ln>
                <a:noFill/>
              </a:ln>
              <a:solidFill>
                <a:srgbClr val="000000"/>
              </a:solidFill>
              <a:effectLst/>
              <a:latin typeface="Calibri" panose="020F0502020204030204" pitchFamily="34" charset="0"/>
            </a:endParaRPr>
          </a:p>
        </p:txBody>
      </p:sp>
      <p:sp>
        <p:nvSpPr>
          <p:cNvPr id="7" name="Rectangle 6"/>
          <p:cNvSpPr/>
          <p:nvPr/>
        </p:nvSpPr>
        <p:spPr>
          <a:xfrm>
            <a:off x="859158" y="38895"/>
            <a:ext cx="7882759" cy="293798"/>
          </a:xfrm>
          <a:prstGeom prst="rect">
            <a:avLst/>
          </a:prstGeom>
        </p:spPr>
        <p:txBody>
          <a:bodyPr wrap="square">
            <a:spAutoFit/>
          </a:bodyPr>
          <a:lstStyle/>
          <a:p>
            <a:pPr>
              <a:lnSpc>
                <a:spcPct val="119000"/>
              </a:lnSpc>
              <a:spcAft>
                <a:spcPts val="600"/>
              </a:spcAft>
            </a:pPr>
            <a:r>
              <a:rPr lang="en-US" sz="1100" kern="1400" dirty="0" smtClean="0">
                <a:ln>
                  <a:noFill/>
                </a:ln>
                <a:solidFill>
                  <a:srgbClr val="000000"/>
                </a:solidFill>
                <a:effectLst/>
                <a:latin typeface="Calibri" panose="020F0502020204030204" pitchFamily="34" charset="0"/>
              </a:rPr>
              <a:t> </a:t>
            </a:r>
            <a:endParaRPr lang="en-US" sz="1100" kern="1400" dirty="0">
              <a:ln>
                <a:noFill/>
              </a:ln>
              <a:solidFill>
                <a:srgbClr val="000000"/>
              </a:solidFill>
              <a:effectLst/>
              <a:latin typeface="Calibri" panose="020F0502020204030204" pitchFamily="34" charset="0"/>
            </a:endParaRPr>
          </a:p>
        </p:txBody>
      </p:sp>
      <p:sp>
        <p:nvSpPr>
          <p:cNvPr id="8" name="Rectangle 7"/>
          <p:cNvSpPr/>
          <p:nvPr/>
        </p:nvSpPr>
        <p:spPr>
          <a:xfrm>
            <a:off x="859158" y="5509768"/>
            <a:ext cx="11104241" cy="788229"/>
          </a:xfrm>
          <a:prstGeom prst="rect">
            <a:avLst/>
          </a:prstGeom>
        </p:spPr>
        <p:txBody>
          <a:bodyPr wrap="square" numCol="1">
            <a:spAutoFit/>
          </a:bodyPr>
          <a:lstStyle/>
          <a:p>
            <a:pPr>
              <a:lnSpc>
                <a:spcPct val="119000"/>
              </a:lnSpc>
            </a:pPr>
            <a:r>
              <a:rPr lang="en-US" sz="2000" b="1" kern="1400" dirty="0" smtClean="0">
                <a:ln>
                  <a:noFill/>
                </a:ln>
                <a:solidFill>
                  <a:srgbClr val="9B2D1F"/>
                </a:solidFill>
                <a:effectLst/>
                <a:latin typeface="+mj-lt"/>
              </a:rPr>
              <a:t>Materials:</a:t>
            </a:r>
            <a:endParaRPr lang="en-US" sz="1200" kern="1400" dirty="0" smtClean="0">
              <a:ln>
                <a:noFill/>
              </a:ln>
              <a:solidFill>
                <a:srgbClr val="000000"/>
              </a:solidFill>
              <a:effectLst/>
              <a:latin typeface="+mj-lt"/>
            </a:endParaRPr>
          </a:p>
          <a:p>
            <a:pPr>
              <a:lnSpc>
                <a:spcPct val="119000"/>
              </a:lnSpc>
            </a:pPr>
            <a:r>
              <a:rPr lang="en-US" i="1" kern="1400" dirty="0" smtClean="0">
                <a:solidFill>
                  <a:srgbClr val="000000"/>
                </a:solidFill>
                <a:latin typeface="+mj-lt"/>
              </a:rPr>
              <a:t>Paper </a:t>
            </a:r>
            <a:r>
              <a:rPr lang="en-US" i="1" kern="1400" dirty="0">
                <a:solidFill>
                  <a:srgbClr val="000000"/>
                </a:solidFill>
                <a:latin typeface="+mj-lt"/>
              </a:rPr>
              <a:t>	</a:t>
            </a:r>
            <a:r>
              <a:rPr lang="en-US" i="1" kern="1400" dirty="0" smtClean="0">
                <a:solidFill>
                  <a:srgbClr val="000000"/>
                </a:solidFill>
                <a:latin typeface="+mj-lt"/>
              </a:rPr>
              <a:t>				</a:t>
            </a:r>
            <a:r>
              <a:rPr lang="en-US" i="1" kern="1400" dirty="0" smtClean="0">
                <a:solidFill>
                  <a:srgbClr val="000000"/>
                </a:solidFill>
                <a:latin typeface="+mj-lt"/>
              </a:rPr>
              <a:t>Optional: scissors, tape, tape measurer, timer/stopwatch</a:t>
            </a:r>
            <a:endParaRPr lang="en-US" sz="1200" kern="1400" dirty="0">
              <a:ln>
                <a:noFill/>
              </a:ln>
              <a:solidFill>
                <a:srgbClr val="000000"/>
              </a:solidFill>
              <a:effectLst/>
              <a:latin typeface="Calibri" panose="020F0502020204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155228948"/>
              </p:ext>
            </p:extLst>
          </p:nvPr>
        </p:nvGraphicFramePr>
        <p:xfrm>
          <a:off x="852843" y="2999474"/>
          <a:ext cx="6914191" cy="2168468"/>
        </p:xfrm>
        <a:graphic>
          <a:graphicData uri="http://schemas.openxmlformats.org/drawingml/2006/table">
            <a:tbl>
              <a:tblPr firstRow="1" bandRow="1">
                <a:tableStyleId>{5C22544A-7EE6-4342-B048-85BDC9FD1C3A}</a:tableStyleId>
              </a:tblPr>
              <a:tblGrid>
                <a:gridCol w="3584637">
                  <a:extLst>
                    <a:ext uri="{9D8B030D-6E8A-4147-A177-3AD203B41FA5}">
                      <a16:colId xmlns:a16="http://schemas.microsoft.com/office/drawing/2014/main" val="3294826667"/>
                    </a:ext>
                  </a:extLst>
                </a:gridCol>
                <a:gridCol w="3329554">
                  <a:extLst>
                    <a:ext uri="{9D8B030D-6E8A-4147-A177-3AD203B41FA5}">
                      <a16:colId xmlns:a16="http://schemas.microsoft.com/office/drawing/2014/main" val="2036461849"/>
                    </a:ext>
                  </a:extLst>
                </a:gridCol>
              </a:tblGrid>
              <a:tr h="923138">
                <a:tc>
                  <a:txBody>
                    <a:bodyPr/>
                    <a:lstStyle/>
                    <a:p>
                      <a:pPr algn="ctr"/>
                      <a:r>
                        <a:rPr lang="en-US" dirty="0" smtClean="0">
                          <a:solidFill>
                            <a:schemeClr val="tx1"/>
                          </a:solidFill>
                        </a:rPr>
                        <a:t>Meet </a:t>
                      </a:r>
                      <a:r>
                        <a:rPr lang="en-US" smtClean="0">
                          <a:solidFill>
                            <a:schemeClr val="tx1"/>
                          </a:solidFill>
                        </a:rPr>
                        <a:t>Marlin Chase (MHA), </a:t>
                      </a:r>
                      <a:r>
                        <a:rPr lang="en-US" dirty="0" smtClean="0">
                          <a:solidFill>
                            <a:schemeClr val="tx1"/>
                          </a:solidFill>
                        </a:rPr>
                        <a:t>a </a:t>
                      </a:r>
                      <a:r>
                        <a:rPr lang="en-US" baseline="0" dirty="0" smtClean="0">
                          <a:solidFill>
                            <a:schemeClr val="tx1"/>
                          </a:solidFill>
                        </a:rPr>
                        <a:t>UTTC</a:t>
                      </a:r>
                    </a:p>
                    <a:p>
                      <a:pPr algn="ctr"/>
                      <a:r>
                        <a:rPr lang="en-US" baseline="0" dirty="0" smtClean="0">
                          <a:solidFill>
                            <a:schemeClr val="tx1"/>
                          </a:solidFill>
                        </a:rPr>
                        <a:t> </a:t>
                      </a:r>
                      <a:r>
                        <a:rPr lang="en-US" baseline="0" dirty="0" smtClean="0">
                          <a:solidFill>
                            <a:schemeClr val="tx1"/>
                          </a:solidFill>
                        </a:rPr>
                        <a:t>Pre-Engineering Student, </a:t>
                      </a:r>
                      <a:r>
                        <a:rPr lang="en-US" baseline="0" dirty="0" smtClean="0">
                          <a:solidFill>
                            <a:schemeClr val="tx1"/>
                          </a:solidFill>
                        </a:rPr>
                        <a:t>in the student spotlight</a:t>
                      </a:r>
                      <a:endParaRPr lang="en-US"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smtClean="0">
                          <a:solidFill>
                            <a:schemeClr val="tx1"/>
                          </a:solidFill>
                        </a:rPr>
                        <a:t>Design and test</a:t>
                      </a:r>
                      <a:r>
                        <a:rPr lang="en-US" baseline="0" dirty="0" smtClean="0">
                          <a:solidFill>
                            <a:schemeClr val="tx1"/>
                          </a:solidFill>
                        </a:rPr>
                        <a:t> paper airplanes</a:t>
                      </a:r>
                      <a:endParaRPr lang="en-US"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98140515"/>
                  </a:ext>
                </a:extLst>
              </a:tr>
              <a:tr h="124533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Head outside on a walk to observe birds in flight</a:t>
                      </a:r>
                    </a:p>
                    <a:p>
                      <a:pPr algn="ctr"/>
                      <a:endParaRPr 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b="1" dirty="0" smtClean="0"/>
                        <a:t>Watch live as Americans</a:t>
                      </a:r>
                      <a:r>
                        <a:rPr lang="en-US" b="1" baseline="0" dirty="0" smtClean="0"/>
                        <a:t> launch into space </a:t>
                      </a:r>
                      <a:endParaRPr 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16491837"/>
                  </a:ext>
                </a:extLst>
              </a:tr>
            </a:tbl>
          </a:graphicData>
        </a:graphic>
      </p:graphicFrame>
      <p:sp>
        <p:nvSpPr>
          <p:cNvPr id="10" name="Rectangle 9"/>
          <p:cNvSpPr/>
          <p:nvPr/>
        </p:nvSpPr>
        <p:spPr>
          <a:xfrm>
            <a:off x="801580" y="429057"/>
            <a:ext cx="5570559" cy="1846659"/>
          </a:xfrm>
          <a:prstGeom prst="rect">
            <a:avLst/>
          </a:prstGeom>
        </p:spPr>
        <p:txBody>
          <a:bodyPr wrap="square">
            <a:spAutoFit/>
          </a:bodyPr>
          <a:lstStyle/>
          <a:p>
            <a:r>
              <a:rPr lang="en-US" sz="3200" dirty="0" smtClean="0">
                <a:solidFill>
                  <a:schemeClr val="bg1"/>
                </a:solidFill>
              </a:rPr>
              <a:t>3… 2… 1…TAKEOFF!</a:t>
            </a:r>
          </a:p>
          <a:p>
            <a:endParaRPr lang="en-US" sz="2800" dirty="0" smtClean="0">
              <a:solidFill>
                <a:schemeClr val="bg1"/>
              </a:solidFill>
            </a:endParaRPr>
          </a:p>
          <a:p>
            <a:endParaRPr lang="en-US" dirty="0" smtClean="0">
              <a:solidFill>
                <a:schemeClr val="bg1"/>
              </a:solidFill>
            </a:endParaRPr>
          </a:p>
          <a:p>
            <a:endParaRPr lang="en-US" sz="3200" dirty="0" smtClean="0">
              <a:solidFill>
                <a:schemeClr val="bg1"/>
              </a:solidFill>
            </a:endParaRPr>
          </a:p>
        </p:txBody>
      </p:sp>
      <p:pic>
        <p:nvPicPr>
          <p:cNvPr id="2050" name="Picture 2" descr="https://lh3.googleusercontent.com/cVsxo8Du2TBA-UvIqRA6jrh-3xIpksVh22WUS_6XSsF42wQ5QR0wIPyWvmjm2RAp6RB_i3M6cL0o1UhXGtWiIlmYfzH5lGbMcrQnbF6d24EaqeTc85ewoQLonbYU2LR4JQO1o82pNRMl0kUDh-AfZbsbpBf8-2pWSWdTeNij7-Cx_uJnxTeXdPlEhV5D6KPyq4qAvSbNtd2huJPRz5rKp1MDX7Ejm9o7h3g9D-7nGV0U3hqiTMVDWn1pFiiFbpJC-nBp--QZJw9dldGjwywBRnF6H5NpEX_uVkThpmaW95E30LEg90DHDOeX7wX5a3Sox5EI7fOva_evFZm4-_kY9fiat6ub-t32XmqbVsxjUZHRLBH65h60fVVLMmfEtJQRtwZrwazPobgefQWSzGGEi1ukfcx-KhjScydSpfnMocD1BOzZg7ovLG0C9tFrJD7hi427N5TmiwWKxVFo4TDSDxZHtVULKWDkOXkJiKvvT72b72X7Abjr10FYp5pWh0yvxk0HjYcBDDZeeL8UbXQq56JC7IrbSjW00oZHzgXggVck41Y8Su6ekKpaPKsi6p3Ta3XWXbfzRKB2f6Q0BDlKqc5ihpLKQa7t5OYvlCU6nPhgQQgU_EBEwtsh4Q9O0owszTIsLtskQicPhEShBC8Ez7Q8e3EoXH0cw-UX0XY1QaxDq3HIaX5HW3cyeARFaA=w486-h647-no?authuser=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66007" y="1510294"/>
            <a:ext cx="3114601" cy="4154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9368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bwMode="auto">
          <a:xfrm>
            <a:off x="723900" y="337390"/>
            <a:ext cx="10555618" cy="1245476"/>
          </a:xfrm>
          <a:prstGeom prst="rect">
            <a:avLst/>
          </a:prstGeom>
          <a:solidFill>
            <a:srgbClr val="9B2D1F"/>
          </a:solidFill>
          <a:ln w="25400" algn="ctr">
            <a:solidFill>
              <a:srgbClr val="9B2D1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ctr" anchorCtr="0" compatLnSpc="1">
            <a:prstTxWarp prst="textNoShape">
              <a:avLst/>
            </a:prstTxWarp>
            <a:normAutofit/>
          </a:bodyPr>
          <a:lstStyle/>
          <a:p>
            <a:r>
              <a:rPr lang="en-US" sz="3200" dirty="0" smtClean="0">
                <a:solidFill>
                  <a:schemeClr val="bg1"/>
                </a:solidFill>
              </a:rPr>
              <a:t>	UTTC Student Spotlight: </a:t>
            </a:r>
            <a:r>
              <a:rPr lang="en-US" sz="3200" dirty="0" smtClean="0">
                <a:solidFill>
                  <a:schemeClr val="bg1"/>
                </a:solidFill>
              </a:rPr>
              <a:t>Marlin Chase (MHA</a:t>
            </a:r>
            <a:r>
              <a:rPr lang="en-US" sz="3200" dirty="0" smtClean="0">
                <a:solidFill>
                  <a:schemeClr val="bg1"/>
                </a:solidFill>
              </a:rPr>
              <a:t>)</a:t>
            </a:r>
            <a:endParaRPr lang="en-US" sz="3200" dirty="0">
              <a:solidFill>
                <a:schemeClr val="bg1"/>
              </a:solidFill>
            </a:endParaRPr>
          </a:p>
        </p:txBody>
      </p:sp>
      <p:sp>
        <p:nvSpPr>
          <p:cNvPr id="5" name="TextBox 4"/>
          <p:cNvSpPr txBox="1"/>
          <p:nvPr/>
        </p:nvSpPr>
        <p:spPr>
          <a:xfrm>
            <a:off x="862444" y="1731815"/>
            <a:ext cx="4688620" cy="4524315"/>
          </a:xfrm>
          <a:prstGeom prst="rect">
            <a:avLst/>
          </a:prstGeom>
          <a:noFill/>
        </p:spPr>
        <p:txBody>
          <a:bodyPr wrap="square" rtlCol="0">
            <a:spAutoFit/>
          </a:bodyPr>
          <a:lstStyle/>
          <a:p>
            <a:r>
              <a:rPr lang="en-US" dirty="0" smtClean="0"/>
              <a:t>Marlin Chase (MHA) is a pre-engineering student at UTTC with an interest in aerospace engineering.  He is also a member of the UTTC First Nations Launch Rocket Team. Learn more about the First Nations Launch program by watching the video linked in the comments.</a:t>
            </a:r>
            <a:endParaRPr lang="en-US" dirty="0"/>
          </a:p>
          <a:p>
            <a:endParaRPr lang="en-US" b="1" dirty="0" smtClean="0">
              <a:solidFill>
                <a:srgbClr val="C00000"/>
              </a:solidFill>
            </a:endParaRPr>
          </a:p>
          <a:p>
            <a:endParaRPr lang="en-US" b="1" dirty="0">
              <a:solidFill>
                <a:srgbClr val="C00000"/>
              </a:solidFill>
            </a:endParaRPr>
          </a:p>
          <a:p>
            <a:r>
              <a:rPr lang="en-US" b="1" dirty="0" smtClean="0">
                <a:solidFill>
                  <a:srgbClr val="C00000"/>
                </a:solidFill>
              </a:rPr>
              <a:t>Reflect</a:t>
            </a:r>
            <a:r>
              <a:rPr lang="en-US" b="1" dirty="0" smtClean="0">
                <a:solidFill>
                  <a:srgbClr val="C00000"/>
                </a:solidFill>
              </a:rPr>
              <a:t>:</a:t>
            </a:r>
          </a:p>
          <a:p>
            <a:r>
              <a:rPr lang="en-US" dirty="0" smtClean="0">
                <a:solidFill>
                  <a:srgbClr val="C00000"/>
                </a:solidFill>
              </a:rPr>
              <a:t>Engineers </a:t>
            </a:r>
            <a:r>
              <a:rPr lang="en-US" dirty="0" smtClean="0">
                <a:solidFill>
                  <a:srgbClr val="C00000"/>
                </a:solidFill>
              </a:rPr>
              <a:t>often work in teams to complete a project.  If you were to design a rocket to go to space who are some people yo</a:t>
            </a:r>
            <a:r>
              <a:rPr lang="en-US" dirty="0" smtClean="0">
                <a:solidFill>
                  <a:srgbClr val="C00000"/>
                </a:solidFill>
              </a:rPr>
              <a:t>u would recruit to be on your team?  Why did you choose those people?  What strengths would they bring to your team?  Consider inviting them to design and test paper airplanes with you.  </a:t>
            </a:r>
            <a:endParaRPr lang="en-US" dirty="0" smtClean="0">
              <a:solidFill>
                <a:srgbClr val="C00000"/>
              </a:solidFill>
            </a:endParaRPr>
          </a:p>
        </p:txBody>
      </p:sp>
      <p:pic>
        <p:nvPicPr>
          <p:cNvPr id="1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55764" y="437047"/>
            <a:ext cx="1081088" cy="1046162"/>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3" name="Right Arrow 2"/>
          <p:cNvSpPr/>
          <p:nvPr/>
        </p:nvSpPr>
        <p:spPr>
          <a:xfrm>
            <a:off x="6247342" y="4865185"/>
            <a:ext cx="4878952" cy="139442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Try being an aerospace engineer with this challenge!</a:t>
            </a:r>
            <a:endParaRPr lang="en-US" dirty="0"/>
          </a:p>
        </p:txBody>
      </p:sp>
      <p:pic>
        <p:nvPicPr>
          <p:cNvPr id="3074" name="Picture 2" descr="DSC_0517"/>
          <p:cNvPicPr>
            <a:picLocks noChangeAspect="1" noChangeArrowheads="1"/>
          </p:cNvPicPr>
          <p:nvPr/>
        </p:nvPicPr>
        <p:blipFill>
          <a:blip r:embed="rId4">
            <a:extLst>
              <a:ext uri="{28A0092B-C50C-407E-A947-70E740481C1C}">
                <a14:useLocalDpi xmlns:a14="http://schemas.microsoft.com/office/drawing/2010/main" val="0"/>
              </a:ext>
            </a:extLst>
          </a:blip>
          <a:srcRect b="3940"/>
          <a:stretch>
            <a:fillRect/>
          </a:stretch>
        </p:blipFill>
        <p:spPr bwMode="auto">
          <a:xfrm>
            <a:off x="6602185" y="1731815"/>
            <a:ext cx="3608422" cy="2685337"/>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217717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rot="5400000">
            <a:off x="5572305" y="-4407244"/>
            <a:ext cx="779465" cy="10157870"/>
          </a:xfrm>
          <a:prstGeom prst="rect">
            <a:avLst/>
          </a:prstGeom>
          <a:solidFill>
            <a:srgbClr val="9B2D1F"/>
          </a:solidFill>
          <a:ln w="25400" algn="ctr">
            <a:solidFill>
              <a:srgbClr val="9B2D1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2400"/>
          </a:p>
        </p:txBody>
      </p:sp>
      <p:sp>
        <p:nvSpPr>
          <p:cNvPr id="3" name="Rectangle 2"/>
          <p:cNvSpPr/>
          <p:nvPr/>
        </p:nvSpPr>
        <p:spPr>
          <a:xfrm>
            <a:off x="883101" y="440858"/>
            <a:ext cx="9844040" cy="461665"/>
          </a:xfrm>
          <a:prstGeom prst="rect">
            <a:avLst/>
          </a:prstGeom>
        </p:spPr>
        <p:txBody>
          <a:bodyPr wrap="square">
            <a:spAutoFit/>
          </a:bodyPr>
          <a:lstStyle/>
          <a:p>
            <a:r>
              <a:rPr lang="en-US" sz="2400" dirty="0" smtClean="0">
                <a:solidFill>
                  <a:schemeClr val="bg1"/>
                </a:solidFill>
              </a:rPr>
              <a:t>Try out aerospace engineering with this challenge!</a:t>
            </a:r>
            <a:endParaRPr lang="en-US" sz="2400" dirty="0">
              <a:solidFill>
                <a:schemeClr val="bg1"/>
              </a:solidFill>
            </a:endParaRPr>
          </a:p>
        </p:txBody>
      </p:sp>
      <p:sp>
        <p:nvSpPr>
          <p:cNvPr id="4" name="TextBox 3"/>
          <p:cNvSpPr txBox="1"/>
          <p:nvPr/>
        </p:nvSpPr>
        <p:spPr>
          <a:xfrm>
            <a:off x="883101" y="1115869"/>
            <a:ext cx="5882500" cy="5355312"/>
          </a:xfrm>
          <a:prstGeom prst="rect">
            <a:avLst/>
          </a:prstGeom>
          <a:noFill/>
        </p:spPr>
        <p:txBody>
          <a:bodyPr wrap="square" rtlCol="0">
            <a:spAutoFit/>
          </a:bodyPr>
          <a:lstStyle/>
          <a:p>
            <a:r>
              <a:rPr lang="en-US" dirty="0" smtClean="0"/>
              <a:t>Design and build two different paper airplanes.  </a:t>
            </a:r>
          </a:p>
          <a:p>
            <a:r>
              <a:rPr lang="en-US" dirty="0" smtClean="0"/>
              <a:t>Looking for ideas?  Try out one of the designs linked in the comments.</a:t>
            </a:r>
          </a:p>
          <a:p>
            <a:endParaRPr lang="en-US" dirty="0" smtClean="0"/>
          </a:p>
          <a:p>
            <a:r>
              <a:rPr lang="en-US" dirty="0"/>
              <a:t>Fly your airplanes three times each, and record the distance of each flight to the nearest foot as well as the amount of time it stayed in the air. </a:t>
            </a:r>
            <a:r>
              <a:rPr lang="en-US" dirty="0" smtClean="0"/>
              <a:t>Consider organizing your data in a table like the one pictured here.</a:t>
            </a:r>
          </a:p>
          <a:p>
            <a:endParaRPr lang="en-US" dirty="0"/>
          </a:p>
          <a:p>
            <a:r>
              <a:rPr lang="en-US" dirty="0" smtClean="0"/>
              <a:t>No stopwatch or tape measurer?  Just mark with a stone or stick where your plane lands each time.</a:t>
            </a:r>
          </a:p>
          <a:p>
            <a:endParaRPr lang="en-US" dirty="0" smtClean="0"/>
          </a:p>
          <a:p>
            <a:r>
              <a:rPr lang="en-US" i="1" dirty="0" smtClean="0"/>
              <a:t>Which paper airplane had the best performance?  </a:t>
            </a:r>
          </a:p>
          <a:p>
            <a:r>
              <a:rPr lang="en-US" i="1" dirty="0" smtClean="0"/>
              <a:t>How might you change your design to make your plane better?</a:t>
            </a:r>
          </a:p>
          <a:p>
            <a:r>
              <a:rPr lang="en-US" i="1" dirty="0" smtClean="0"/>
              <a:t>Try adding a “passenger” by taping a small rock to your plane.  How does that change how far and long your plane can fly?</a:t>
            </a:r>
          </a:p>
          <a:p>
            <a:pPr marL="342900" indent="-342900">
              <a:buAutoNum type="arabicPeriod"/>
            </a:pPr>
            <a:endParaRPr lang="en-US" dirty="0" smtClean="0"/>
          </a:p>
        </p:txBody>
      </p:sp>
      <p:pic>
        <p:nvPicPr>
          <p:cNvPr id="8" name="Picture 7"/>
          <p:cNvPicPr>
            <a:picLocks noChangeAspect="1"/>
          </p:cNvPicPr>
          <p:nvPr/>
        </p:nvPicPr>
        <p:blipFill>
          <a:blip r:embed="rId3"/>
          <a:stretch>
            <a:fillRect/>
          </a:stretch>
        </p:blipFill>
        <p:spPr>
          <a:xfrm>
            <a:off x="6609945" y="2330431"/>
            <a:ext cx="4803106" cy="3531015"/>
          </a:xfrm>
          <a:prstGeom prst="rect">
            <a:avLst/>
          </a:prstGeom>
        </p:spPr>
      </p:pic>
      <p:pic>
        <p:nvPicPr>
          <p:cNvPr id="1026" name="Picture 2" descr="Paper Airplane Stamp | RubberStamps.co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55198" y="1136640"/>
            <a:ext cx="1200329" cy="120032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Paper Airplane Stamp | RubberStamps.co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39879" y="1153101"/>
            <a:ext cx="1200329" cy="120032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Paper Airplane Stamp | RubberStamps.co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24560" y="1136640"/>
            <a:ext cx="1200329" cy="1200329"/>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955731" y="6175307"/>
            <a:ext cx="10085242" cy="400494"/>
          </a:xfrm>
          <a:prstGeom prst="rect">
            <a:avLst/>
          </a:prstGeom>
          <a:ln>
            <a:solidFill>
              <a:schemeClr val="tx1"/>
            </a:solidFill>
          </a:ln>
        </p:spPr>
        <p:txBody>
          <a:bodyPr wrap="square">
            <a:spAutoFit/>
          </a:bodyPr>
          <a:lstStyle/>
          <a:p>
            <a:pPr>
              <a:lnSpc>
                <a:spcPct val="119000"/>
              </a:lnSpc>
              <a:spcAft>
                <a:spcPts val="600"/>
              </a:spcAft>
            </a:pPr>
            <a:r>
              <a:rPr lang="en-US" kern="1400" dirty="0" smtClean="0">
                <a:solidFill>
                  <a:srgbClr val="000000"/>
                </a:solidFill>
                <a:latin typeface="Calibri" panose="020F0502020204030204" pitchFamily="34" charset="0"/>
              </a:rPr>
              <a:t>Share </a:t>
            </a:r>
            <a:r>
              <a:rPr lang="en-US" kern="1400" dirty="0">
                <a:solidFill>
                  <a:srgbClr val="000000"/>
                </a:solidFill>
                <a:latin typeface="Calibri" panose="020F0502020204030204" pitchFamily="34" charset="0"/>
              </a:rPr>
              <a:t>your creations with us </a:t>
            </a:r>
            <a:r>
              <a:rPr lang="en-US" kern="1400" dirty="0" smtClean="0">
                <a:solidFill>
                  <a:srgbClr val="000000"/>
                </a:solidFill>
                <a:latin typeface="Calibri" panose="020F0502020204030204" pitchFamily="34" charset="0"/>
              </a:rPr>
              <a:t>in the comments! Or tag your photos with #UTTCSTEM or @</a:t>
            </a:r>
            <a:r>
              <a:rPr lang="en-US" kern="1400" dirty="0" err="1" smtClean="0">
                <a:solidFill>
                  <a:srgbClr val="000000"/>
                </a:solidFill>
                <a:latin typeface="Calibri" panose="020F0502020204030204" pitchFamily="34" charset="0"/>
              </a:rPr>
              <a:t>unitedtribestech</a:t>
            </a:r>
            <a:endParaRPr lang="en-US" sz="1100" kern="14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566773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751981" y="535132"/>
            <a:ext cx="10555618" cy="767195"/>
          </a:xfrm>
          <a:prstGeom prst="rect">
            <a:avLst/>
          </a:prstGeom>
          <a:solidFill>
            <a:srgbClr val="9B2D1F"/>
          </a:solidFill>
          <a:ln w="25400" algn="ctr">
            <a:solidFill>
              <a:srgbClr val="9B2D1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rtlCol="0" anchor="ctr" anchorCtr="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smtClean="0">
                <a:solidFill>
                  <a:schemeClr val="bg1"/>
                </a:solidFill>
              </a:rPr>
              <a:t>Search for </a:t>
            </a:r>
            <a:r>
              <a:rPr lang="en-US" sz="3200" dirty="0" smtClean="0">
                <a:solidFill>
                  <a:schemeClr val="bg1"/>
                </a:solidFill>
              </a:rPr>
              <a:t>aerospace in nature</a:t>
            </a:r>
            <a:endParaRPr lang="en-US" sz="3200" dirty="0">
              <a:solidFill>
                <a:schemeClr val="bg1"/>
              </a:solidFill>
            </a:endParaRPr>
          </a:p>
        </p:txBody>
      </p:sp>
      <p:sp>
        <p:nvSpPr>
          <p:cNvPr id="9" name="TextBox 8"/>
          <p:cNvSpPr txBox="1"/>
          <p:nvPr/>
        </p:nvSpPr>
        <p:spPr>
          <a:xfrm>
            <a:off x="751981" y="1407154"/>
            <a:ext cx="10657548" cy="5632311"/>
          </a:xfrm>
          <a:prstGeom prst="rect">
            <a:avLst/>
          </a:prstGeom>
          <a:noFill/>
        </p:spPr>
        <p:txBody>
          <a:bodyPr wrap="square" rtlCol="0">
            <a:spAutoFit/>
          </a:bodyPr>
          <a:lstStyle/>
          <a:p>
            <a:r>
              <a:rPr lang="en-US" dirty="0" smtClean="0"/>
              <a:t>Observing birds can provide inspiration and knowledge about flight.  Head out on a walk to see if you can spot different birds flying.  To focus your observations try paying special attention to the bird at different points throughout it’s flight.</a:t>
            </a:r>
          </a:p>
          <a:p>
            <a:endParaRPr lang="en-US" dirty="0"/>
          </a:p>
          <a:p>
            <a:r>
              <a:rPr lang="en-US" b="1" dirty="0" smtClean="0"/>
              <a:t>Take off:</a:t>
            </a:r>
          </a:p>
          <a:p>
            <a:r>
              <a:rPr lang="en-US" i="1" dirty="0" smtClean="0"/>
              <a:t>How does the bird prepare to take off?  What do you notice about their wings or legs in this stage?</a:t>
            </a:r>
            <a:endParaRPr lang="en-US" dirty="0" smtClean="0"/>
          </a:p>
          <a:p>
            <a:endParaRPr lang="en-US" dirty="0"/>
          </a:p>
          <a:p>
            <a:r>
              <a:rPr lang="en-US" b="1" dirty="0" smtClean="0"/>
              <a:t>In air:</a:t>
            </a:r>
          </a:p>
          <a:p>
            <a:r>
              <a:rPr lang="en-US" i="1" dirty="0" smtClean="0"/>
              <a:t>What does the bird do with it’s wings once in the air?  </a:t>
            </a:r>
          </a:p>
          <a:p>
            <a:r>
              <a:rPr lang="en-US" i="1" dirty="0" smtClean="0"/>
              <a:t>Are their wings flat or curved?  </a:t>
            </a:r>
          </a:p>
          <a:p>
            <a:r>
              <a:rPr lang="en-US" i="1" dirty="0" smtClean="0"/>
              <a:t>How do they move their wings to change speed or direction?</a:t>
            </a:r>
            <a:endParaRPr lang="en-US" i="1" dirty="0"/>
          </a:p>
          <a:p>
            <a:endParaRPr lang="en-US" b="1" dirty="0"/>
          </a:p>
          <a:p>
            <a:r>
              <a:rPr lang="en-US" b="1" dirty="0" smtClean="0"/>
              <a:t>Landing: </a:t>
            </a:r>
          </a:p>
          <a:p>
            <a:r>
              <a:rPr lang="en-US" i="1" dirty="0" smtClean="0"/>
              <a:t>How does the bird move it’s wings as it lands?  </a:t>
            </a:r>
          </a:p>
          <a:p>
            <a:r>
              <a:rPr lang="en-US" i="1" dirty="0" smtClean="0"/>
              <a:t>What do birds that land in water do differently than birds that land in trees or </a:t>
            </a:r>
          </a:p>
          <a:p>
            <a:r>
              <a:rPr lang="en-US" i="1" dirty="0" smtClean="0"/>
              <a:t>on the ground?</a:t>
            </a:r>
          </a:p>
          <a:p>
            <a:endParaRPr lang="en-US" i="1" dirty="0"/>
          </a:p>
          <a:p>
            <a:endParaRPr lang="en-US" i="1" dirty="0" smtClean="0"/>
          </a:p>
          <a:p>
            <a:endParaRPr lang="en-US" i="1" dirty="0"/>
          </a:p>
          <a:p>
            <a:endParaRPr lang="en-US" dirty="0"/>
          </a:p>
        </p:txBody>
      </p:sp>
      <p:pic>
        <p:nvPicPr>
          <p:cNvPr id="10" name="Picture 9"/>
          <p:cNvPicPr>
            <a:picLocks noChangeAspect="1"/>
          </p:cNvPicPr>
          <p:nvPr/>
        </p:nvPicPr>
        <p:blipFill>
          <a:blip r:embed="rId2"/>
          <a:stretch>
            <a:fillRect/>
          </a:stretch>
        </p:blipFill>
        <p:spPr>
          <a:xfrm>
            <a:off x="9184944" y="3679693"/>
            <a:ext cx="2122656" cy="2284382"/>
          </a:xfrm>
          <a:prstGeom prst="rect">
            <a:avLst/>
          </a:prstGeom>
        </p:spPr>
      </p:pic>
    </p:spTree>
    <p:extLst>
      <p:ext uri="{BB962C8B-B14F-4D97-AF65-F5344CB8AC3E}">
        <p14:creationId xmlns:p14="http://schemas.microsoft.com/office/powerpoint/2010/main" val="31189936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8872"/>
            <a:ext cx="10515600" cy="1325563"/>
          </a:xfrm>
        </p:spPr>
        <p:txBody>
          <a:bodyPr/>
          <a:lstStyle/>
          <a:p>
            <a:r>
              <a:rPr lang="en-US" dirty="0">
                <a:solidFill>
                  <a:schemeClr val="bg1"/>
                </a:solidFill>
              </a:rPr>
              <a:t>UTTC Student Spotlight: Amy Jackson (Navajo)</a:t>
            </a:r>
            <a:endParaRPr lang="en-US" dirty="0"/>
          </a:p>
        </p:txBody>
      </p:sp>
      <p:sp>
        <p:nvSpPr>
          <p:cNvPr id="15" name="Rectangle 2"/>
          <p:cNvSpPr txBox="1">
            <a:spLocks noChangeArrowheads="1"/>
          </p:cNvSpPr>
          <p:nvPr/>
        </p:nvSpPr>
        <p:spPr bwMode="auto">
          <a:xfrm>
            <a:off x="751981" y="535132"/>
            <a:ext cx="10555618" cy="767195"/>
          </a:xfrm>
          <a:prstGeom prst="rect">
            <a:avLst/>
          </a:prstGeom>
          <a:solidFill>
            <a:srgbClr val="9B2D1F"/>
          </a:solidFill>
          <a:ln w="25400" algn="ctr">
            <a:solidFill>
              <a:srgbClr val="9B2D1F"/>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rtlCol="0" anchor="ctr" anchorCtr="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smtClean="0">
                <a:solidFill>
                  <a:schemeClr val="bg1"/>
                </a:solidFill>
              </a:rPr>
              <a:t>Watch a launch live on NASA TV</a:t>
            </a:r>
            <a:endParaRPr lang="en-US" sz="3200" dirty="0">
              <a:solidFill>
                <a:schemeClr val="bg1"/>
              </a:solidFill>
            </a:endParaRPr>
          </a:p>
        </p:txBody>
      </p:sp>
      <p:sp>
        <p:nvSpPr>
          <p:cNvPr id="9" name="TextBox 8"/>
          <p:cNvSpPr txBox="1"/>
          <p:nvPr/>
        </p:nvSpPr>
        <p:spPr>
          <a:xfrm>
            <a:off x="838199" y="1730875"/>
            <a:ext cx="5535304" cy="4524315"/>
          </a:xfrm>
          <a:prstGeom prst="rect">
            <a:avLst/>
          </a:prstGeom>
          <a:noFill/>
          <a:ln>
            <a:solidFill>
              <a:schemeClr val="tx1"/>
            </a:solidFill>
          </a:ln>
        </p:spPr>
        <p:txBody>
          <a:bodyPr wrap="square" rtlCol="0">
            <a:spAutoFit/>
          </a:bodyPr>
          <a:lstStyle/>
          <a:p>
            <a:r>
              <a:rPr lang="en-US" sz="2400" dirty="0"/>
              <a:t>For the first time since 2011, </a:t>
            </a:r>
            <a:r>
              <a:rPr lang="en-US" sz="2400" dirty="0" smtClean="0"/>
              <a:t>NASA is </a:t>
            </a:r>
            <a:r>
              <a:rPr lang="en-US" sz="2400" dirty="0"/>
              <a:t>sending American astronauts back to space, on an American rocket, from American </a:t>
            </a:r>
            <a:r>
              <a:rPr lang="en-US" sz="2400" dirty="0" smtClean="0"/>
              <a:t>soil and they want YOU to join them for launch!</a:t>
            </a:r>
          </a:p>
          <a:p>
            <a:endParaRPr lang="en-US" sz="2400" i="1" dirty="0"/>
          </a:p>
          <a:p>
            <a:r>
              <a:rPr lang="en-US" sz="2400" dirty="0" smtClean="0"/>
              <a:t>The Launch </a:t>
            </a:r>
            <a:r>
              <a:rPr lang="en-US" sz="2400" dirty="0"/>
              <a:t>is scheduled for 4:33 p.m. EDT on Wednesday, May 27</a:t>
            </a:r>
            <a:r>
              <a:rPr lang="en-US" sz="2400" dirty="0" smtClean="0"/>
              <a:t>.  </a:t>
            </a:r>
          </a:p>
          <a:p>
            <a:endParaRPr lang="en-US" sz="2400" dirty="0"/>
          </a:p>
          <a:p>
            <a:r>
              <a:rPr lang="en-US" sz="2400" dirty="0" smtClean="0"/>
              <a:t>Find out how you can watch and participate by following the link in the comments!</a:t>
            </a:r>
            <a:endParaRPr lang="en-US" sz="3200" i="1" dirty="0"/>
          </a:p>
        </p:txBody>
      </p:sp>
      <p:pic>
        <p:nvPicPr>
          <p:cNvPr id="4" name="Picture 3"/>
          <p:cNvPicPr>
            <a:picLocks noChangeAspect="1"/>
          </p:cNvPicPr>
          <p:nvPr/>
        </p:nvPicPr>
        <p:blipFill>
          <a:blip r:embed="rId3"/>
          <a:stretch>
            <a:fillRect/>
          </a:stretch>
        </p:blipFill>
        <p:spPr>
          <a:xfrm>
            <a:off x="6577909" y="1559539"/>
            <a:ext cx="4571485" cy="4832092"/>
          </a:xfrm>
          <a:prstGeom prst="rect">
            <a:avLst/>
          </a:prstGeom>
        </p:spPr>
      </p:pic>
    </p:spTree>
    <p:extLst>
      <p:ext uri="{BB962C8B-B14F-4D97-AF65-F5344CB8AC3E}">
        <p14:creationId xmlns:p14="http://schemas.microsoft.com/office/powerpoint/2010/main" val="34549328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938305" y="381137"/>
            <a:ext cx="9198069" cy="6218976"/>
            <a:chOff x="104063137" y="106660104"/>
            <a:chExt cx="9474406" cy="6993069"/>
          </a:xfrm>
        </p:grpSpPr>
        <p:sp>
          <p:nvSpPr>
            <p:cNvPr id="5" name="Text Box 3"/>
            <p:cNvSpPr txBox="1">
              <a:spLocks noChangeArrowheads="1"/>
            </p:cNvSpPr>
            <p:nvPr/>
          </p:nvSpPr>
          <p:spPr bwMode="auto">
            <a:xfrm>
              <a:off x="104063137" y="106897902"/>
              <a:ext cx="2473603" cy="3088355"/>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rgbClr val="000000"/>
                  </a:solidFill>
                  <a:effectLst/>
                  <a:latin typeface="Calibri" panose="020F0502020204030204" pitchFamily="34" charset="0"/>
                </a:rPr>
                <a:t> </a:t>
              </a:r>
              <a:r>
                <a:rPr kumimoji="0" lang="en-US" altLang="en-US" b="1" i="0" u="none" strike="noStrike" cap="none" normalizeH="0" baseline="0" dirty="0" smtClean="0">
                  <a:ln>
                    <a:noFill/>
                  </a:ln>
                  <a:solidFill>
                    <a:srgbClr val="9B2D1F"/>
                  </a:solidFill>
                  <a:effectLst/>
                  <a:latin typeface="Calibri" panose="020F0502020204030204" pitchFamily="34" charset="0"/>
                </a:rPr>
                <a:t>How can you become </a:t>
              </a:r>
              <a:r>
                <a:rPr kumimoji="0" lang="en-US" altLang="en-US" b="1" i="0" u="none" strike="noStrike" cap="none" normalizeH="0" baseline="0" dirty="0" smtClean="0">
                  <a:ln>
                    <a:noFill/>
                  </a:ln>
                  <a:solidFill>
                    <a:srgbClr val="9B2D1F"/>
                  </a:solidFill>
                  <a:effectLst/>
                  <a:latin typeface="Calibri" panose="020F0502020204030204" pitchFamily="34" charset="0"/>
                </a:rPr>
                <a:t>an</a:t>
              </a:r>
              <a:r>
                <a:rPr kumimoji="0" lang="en-US" altLang="en-US" b="1" i="0" u="none" strike="noStrike" cap="none" normalizeH="0" dirty="0" smtClean="0">
                  <a:ln>
                    <a:noFill/>
                  </a:ln>
                  <a:solidFill>
                    <a:srgbClr val="9B2D1F"/>
                  </a:solidFill>
                  <a:effectLst/>
                  <a:latin typeface="Calibri" panose="020F0502020204030204" pitchFamily="34" charset="0"/>
                </a:rPr>
                <a:t> aerospace </a:t>
              </a:r>
              <a:r>
                <a:rPr kumimoji="0" lang="en-US" altLang="en-US" b="1" i="0" u="none" strike="noStrike" cap="none" normalizeH="0" baseline="0" dirty="0" smtClean="0">
                  <a:ln>
                    <a:noFill/>
                  </a:ln>
                  <a:solidFill>
                    <a:srgbClr val="9B2D1F"/>
                  </a:solidFill>
                  <a:effectLst/>
                  <a:latin typeface="Calibri" panose="020F0502020204030204" pitchFamily="34" charset="0"/>
                </a:rPr>
                <a:t>engineer</a:t>
              </a:r>
              <a:r>
                <a:rPr kumimoji="0" lang="en-US" altLang="en-US" b="1" i="0" u="none" strike="noStrike" cap="none" normalizeH="0" baseline="0" dirty="0" smtClean="0">
                  <a:ln>
                    <a:noFill/>
                  </a:ln>
                  <a:solidFill>
                    <a:srgbClr val="9B2D1F"/>
                  </a:solidFill>
                  <a:effectLst/>
                  <a:latin typeface="Calibri" panose="020F050202020403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rgbClr val="000000"/>
                  </a:solidFill>
                  <a:effectLst/>
                  <a:latin typeface="Calibri" panose="020F0502020204030204" pitchFamily="34" charset="0"/>
                </a:rPr>
                <a:t>United </a:t>
              </a:r>
              <a:r>
                <a:rPr kumimoji="0" lang="en-US" altLang="en-US" sz="1600" b="0" i="0" u="none" strike="noStrike" cap="none" normalizeH="0" baseline="0" dirty="0" smtClean="0">
                  <a:ln>
                    <a:noFill/>
                  </a:ln>
                  <a:solidFill>
                    <a:srgbClr val="000000"/>
                  </a:solidFill>
                  <a:effectLst/>
                  <a:latin typeface="Calibri" panose="020F0502020204030204" pitchFamily="34" charset="0"/>
                </a:rPr>
                <a:t>Tribes Technical College has many degree paths that can lead to a career in engineering.</a:t>
              </a:r>
              <a:r>
                <a:rPr kumimoji="0" lang="en-US" altLang="en-US" sz="1600" b="0" i="0" u="none" strike="noStrike" cap="none" normalizeH="0" dirty="0" smtClean="0">
                  <a:ln>
                    <a:noFill/>
                  </a:ln>
                  <a:solidFill>
                    <a:srgbClr val="000000"/>
                  </a:solidFill>
                  <a:effectLst/>
                  <a:latin typeface="Calibri" panose="020F0502020204030204" pitchFamily="34" charset="0"/>
                </a:rPr>
                <a:t> </a:t>
              </a:r>
              <a:r>
                <a:rPr kumimoji="0" lang="en-US" altLang="en-US" sz="1600" b="0" i="0" u="none" strike="noStrike" cap="none" normalizeH="0" baseline="0" dirty="0" smtClean="0">
                  <a:ln>
                    <a:noFill/>
                  </a:ln>
                  <a:solidFill>
                    <a:srgbClr val="000000"/>
                  </a:solidFill>
                  <a:effectLst/>
                  <a:latin typeface="Calibri" panose="020F0502020204030204" pitchFamily="34" charset="0"/>
                </a:rPr>
                <a:t>Visit the various websites to learn more about our programs and reach out to us to learn more!</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6" name="Oval 4"/>
            <p:cNvSpPr>
              <a:spLocks noChangeArrowheads="1"/>
            </p:cNvSpPr>
            <p:nvPr/>
          </p:nvSpPr>
          <p:spPr bwMode="auto">
            <a:xfrm>
              <a:off x="106947438" y="106660104"/>
              <a:ext cx="6525088" cy="6737684"/>
            </a:xfrm>
            <a:prstGeom prst="ellipse">
              <a:avLst/>
            </a:prstGeom>
            <a:solidFill>
              <a:srgbClr val="FFFFFF"/>
            </a:solidFill>
            <a:ln w="254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cxnSp>
          <p:nvCxnSpPr>
            <p:cNvPr id="2053" name="AutoShape 5"/>
            <p:cNvCxnSpPr>
              <a:cxnSpLocks noChangeShapeType="1"/>
            </p:cNvCxnSpPr>
            <p:nvPr/>
          </p:nvCxnSpPr>
          <p:spPr bwMode="auto">
            <a:xfrm flipH="1">
              <a:off x="107951280" y="107660444"/>
              <a:ext cx="4556734" cy="4785337"/>
            </a:xfrm>
            <a:prstGeom prst="straightConnector1">
              <a:avLst/>
            </a:prstGeom>
            <a:noFill/>
            <a:ln w="25400" algn="ctr">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cxnSp>
          <p:nvCxnSpPr>
            <p:cNvPr id="2054" name="AutoShape 6"/>
            <p:cNvCxnSpPr>
              <a:cxnSpLocks noChangeShapeType="1"/>
            </p:cNvCxnSpPr>
            <p:nvPr/>
          </p:nvCxnSpPr>
          <p:spPr bwMode="auto">
            <a:xfrm>
              <a:off x="107911951" y="107640678"/>
              <a:ext cx="4596063" cy="4776536"/>
            </a:xfrm>
            <a:prstGeom prst="straightConnector1">
              <a:avLst/>
            </a:prstGeom>
            <a:noFill/>
            <a:ln w="25400" algn="ctr">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00"/>
                    </a:outerShdw>
                  </a:effectLst>
                </a14:hiddenEffects>
              </a:ext>
            </a:extLst>
          </p:spPr>
        </p:cxnSp>
        <p:sp>
          <p:nvSpPr>
            <p:cNvPr id="7" name="Text Box 7"/>
            <p:cNvSpPr txBox="1">
              <a:spLocks noChangeArrowheads="1"/>
            </p:cNvSpPr>
            <p:nvPr/>
          </p:nvSpPr>
          <p:spPr bwMode="auto">
            <a:xfrm>
              <a:off x="108475064" y="106774404"/>
              <a:ext cx="3501191" cy="2767263"/>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Environmental Science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and Research</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2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yr</a:t>
              </a:r>
              <a:r>
                <a:rPr kumimoji="0" lang="en-US" altLang="en-US" sz="1400" b="0" i="0" u="none" strike="noStrike" cap="none" normalizeH="0" baseline="0" dirty="0" smtClean="0">
                  <a:ln>
                    <a:noFill/>
                  </a:ln>
                  <a:solidFill>
                    <a:srgbClr val="000000"/>
                  </a:solidFill>
                  <a:effectLst/>
                  <a:latin typeface="Calibri" panose="020F0502020204030204" pitchFamily="34" charset="0"/>
                </a:rPr>
                <a:t> Associates and 4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yr</a:t>
              </a:r>
              <a:r>
                <a:rPr kumimoji="0" lang="en-US" altLang="en-US" sz="1400" b="0" i="0" u="none" strike="noStrike" cap="none" normalizeH="0" baseline="0" dirty="0" smtClean="0">
                  <a:ln>
                    <a:noFill/>
                  </a:ln>
                  <a:solidFill>
                    <a:srgbClr val="000000"/>
                  </a:solidFill>
                  <a:effectLst/>
                  <a:latin typeface="Calibri" panose="020F0502020204030204" pitchFamily="34" charset="0"/>
                </a:rPr>
                <a:t> Bachelors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Contact Information: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Mandy Guinn; mguinn@uttc.edu</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https://uttc.edu/environmental-science-research/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 name="Text Box 8"/>
            <p:cNvSpPr txBox="1">
              <a:spLocks noChangeArrowheads="1"/>
            </p:cNvSpPr>
            <p:nvPr/>
          </p:nvSpPr>
          <p:spPr bwMode="auto">
            <a:xfrm>
              <a:off x="107038661" y="109049575"/>
              <a:ext cx="2286000" cy="2743200"/>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Pre-Engineering</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2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yr</a:t>
              </a:r>
              <a:r>
                <a:rPr kumimoji="0" lang="en-US" altLang="en-US" sz="1400" b="0" i="0" u="none" strike="noStrike" cap="none" normalizeH="0" baseline="0" dirty="0" smtClean="0">
                  <a:ln>
                    <a:noFill/>
                  </a:ln>
                  <a:solidFill>
                    <a:srgbClr val="000000"/>
                  </a:solidFill>
                  <a:effectLst/>
                  <a:latin typeface="Calibri" panose="020F0502020204030204" pitchFamily="34" charset="0"/>
                </a:rPr>
                <a:t> Associates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Contact Information:</a:t>
              </a:r>
              <a:endParaRPr kumimoji="0" lang="en-US" altLang="en-US" sz="1400" b="0" i="0" u="none" strike="noStrike" cap="none" normalizeH="0" baseline="0" dirty="0" smtClean="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Alexa Azure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aazure@uttc.edu</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https://uttc.edu/pre-engineering/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Text Box 9"/>
            <p:cNvSpPr txBox="1">
              <a:spLocks noChangeArrowheads="1"/>
            </p:cNvSpPr>
            <p:nvPr/>
          </p:nvSpPr>
          <p:spPr bwMode="auto">
            <a:xfrm>
              <a:off x="108691850" y="111039784"/>
              <a:ext cx="3067618" cy="2613389"/>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Sustainable Agriculture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and Food Systems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2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yr</a:t>
              </a:r>
              <a:r>
                <a:rPr kumimoji="0" lang="en-US" altLang="en-US" sz="1400" b="0" i="0" u="none" strike="noStrike" cap="none" normalizeH="0" baseline="0" dirty="0" smtClean="0">
                  <a:ln>
                    <a:noFill/>
                  </a:ln>
                  <a:solidFill>
                    <a:srgbClr val="000000"/>
                  </a:solidFill>
                  <a:effectLst/>
                  <a:latin typeface="Calibri" panose="020F0502020204030204" pitchFamily="34" charset="0"/>
                </a:rPr>
                <a:t> Associates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Contact Information:</a:t>
              </a:r>
              <a:endParaRPr kumimoji="0" lang="en-US" altLang="en-US" sz="1400" b="0" i="0" u="none" strike="noStrike" cap="none" normalizeH="0" baseline="0" dirty="0" smtClean="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Brian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McGinness</a:t>
              </a:r>
              <a:r>
                <a:rPr kumimoji="0" lang="en-US" altLang="en-US" sz="1400" b="0" i="0" u="none" strike="noStrike" cap="none" normalizeH="0" baseline="0" dirty="0" smtClean="0">
                  <a:ln>
                    <a:noFill/>
                  </a:ln>
                  <a:solidFill>
                    <a:srgbClr val="000000"/>
                  </a:solidFill>
                  <a:effectLst/>
                  <a:latin typeface="Calibri" panose="020F0502020204030204" pitchFamily="34" charset="0"/>
                </a:rPr>
                <a:t>; bmcginness@uttc.edu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https://uttc.edu/sustainable-agriculture-and-food-systems/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Text Box 10"/>
            <p:cNvSpPr txBox="1">
              <a:spLocks noChangeArrowheads="1"/>
            </p:cNvSpPr>
            <p:nvPr/>
          </p:nvSpPr>
          <p:spPr bwMode="auto">
            <a:xfrm>
              <a:off x="110767273" y="108943125"/>
              <a:ext cx="2770270" cy="2743201"/>
            </a:xfrm>
            <a:prstGeom prst="rect">
              <a:avLst/>
            </a:prstGeom>
            <a:noFill/>
            <a:ln>
              <a:noFill/>
            </a:ln>
            <a:effectLst/>
            <a:extLst>
              <a:ext uri="{909E8E84-426E-40DD-AFC4-6F175D3DCCD1}">
                <a14:hiddenFill xmlns:a14="http://schemas.microsoft.com/office/drawing/2010/main">
                  <a:solidFill>
                    <a:srgbClr val="696464"/>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Computer Information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rgbClr val="9B2D1F"/>
                  </a:solidFill>
                  <a:effectLst/>
                  <a:latin typeface="Calibri" panose="020F0502020204030204" pitchFamily="34" charset="0"/>
                </a:rPr>
                <a:t>Technology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2 </a:t>
              </a:r>
              <a:r>
                <a:rPr kumimoji="0" lang="en-US" altLang="en-US" sz="1400" b="0" i="0" u="none" strike="noStrike" cap="none" normalizeH="0" baseline="0" dirty="0" err="1" smtClean="0">
                  <a:ln>
                    <a:noFill/>
                  </a:ln>
                  <a:solidFill>
                    <a:srgbClr val="000000"/>
                  </a:solidFill>
                  <a:effectLst/>
                  <a:latin typeface="Calibri" panose="020F0502020204030204" pitchFamily="34" charset="0"/>
                </a:rPr>
                <a:t>yr</a:t>
              </a:r>
              <a:r>
                <a:rPr kumimoji="0" lang="en-US" altLang="en-US" sz="1400" b="0" i="0" u="none" strike="noStrike" cap="none" normalizeH="0" baseline="0" dirty="0" smtClean="0">
                  <a:ln>
                    <a:noFill/>
                  </a:ln>
                  <a:solidFill>
                    <a:srgbClr val="000000"/>
                  </a:solidFill>
                  <a:effectLst/>
                  <a:latin typeface="Calibri" panose="020F0502020204030204" pitchFamily="34" charset="0"/>
                </a:rPr>
                <a:t> Associates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00"/>
                  </a:solidFill>
                  <a:effectLst/>
                  <a:latin typeface="Calibri" panose="020F0502020204030204" pitchFamily="34" charset="0"/>
                </a:rPr>
                <a:t>Contact Information: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Dennis Lowman; dlowman@uttc.edu</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Calibri" panose="020F0502020204030204" pitchFamily="34" charset="0"/>
                </a:rPr>
                <a:t>https://uttc.edu/computer-information-technology/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1680919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6056</TotalTime>
  <Words>725</Words>
  <Application>Microsoft Office PowerPoint</Application>
  <PresentationFormat>Widescreen</PresentationFormat>
  <Paragraphs>90</Paragraphs>
  <Slides>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 UTTC Student Spotlight: Marlin Chase (MHA)</vt:lpstr>
      <vt:lpstr>PowerPoint Presentation</vt:lpstr>
      <vt:lpstr>PowerPoint Presentation</vt:lpstr>
      <vt:lpstr>UTTC Student Spotlight: Amy Jackson (Navajo)</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Bahnson</dc:creator>
  <cp:lastModifiedBy>Anna Bahnson</cp:lastModifiedBy>
  <cp:revision>54</cp:revision>
  <dcterms:created xsi:type="dcterms:W3CDTF">2020-04-29T15:34:59Z</dcterms:created>
  <dcterms:modified xsi:type="dcterms:W3CDTF">2020-05-26T02:05:42Z</dcterms:modified>
</cp:coreProperties>
</file>