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8" r:id="rId3"/>
    <p:sldId id="257" r:id="rId4"/>
    <p:sldId id="259" r:id="rId5"/>
    <p:sldId id="264"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Bahnson" initials="AB" lastIdx="1" clrIdx="0">
    <p:extLst>
      <p:ext uri="{19B8F6BF-5375-455C-9EA6-DF929625EA0E}">
        <p15:presenceInfo xmlns:p15="http://schemas.microsoft.com/office/powerpoint/2012/main" userId="Anna Bahn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43" autoAdjust="0"/>
    <p:restoredTop sz="86932" autoAdjust="0"/>
  </p:normalViewPr>
  <p:slideViewPr>
    <p:cSldViewPr snapToGrid="0">
      <p:cViewPr>
        <p:scale>
          <a:sx n="70" d="100"/>
          <a:sy n="70" d="100"/>
        </p:scale>
        <p:origin x="3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433BA7-8719-4B01-A554-0B419167206E}" type="datetimeFigureOut">
              <a:rPr lang="en-US" smtClean="0"/>
              <a:t>6/1/2020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980048-EE26-42F4-A6DF-5362B68E8654}" type="slidenum">
              <a:rPr lang="en-US" smtClean="0"/>
              <a:t>‹#›</a:t>
            </a:fld>
            <a:endParaRPr lang="en-US"/>
          </a:p>
        </p:txBody>
      </p:sp>
    </p:spTree>
    <p:extLst>
      <p:ext uri="{BB962C8B-B14F-4D97-AF65-F5344CB8AC3E}">
        <p14:creationId xmlns:p14="http://schemas.microsoft.com/office/powerpoint/2010/main" val="49955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hgsubsidence.org/wp-content/uploads/2013/05/Bottle-Biology-Learn-how-to-create-a-compost-column.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vswmd.org/uploads/6/1/2/6/6126179/do_the_rot_thing_cvswmd1.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980048-EE26-42F4-A6DF-5362B68E8654}" type="slidenum">
              <a:rPr lang="en-US" smtClean="0"/>
              <a:t>1</a:t>
            </a:fld>
            <a:endParaRPr lang="en-US"/>
          </a:p>
        </p:txBody>
      </p:sp>
    </p:spTree>
    <p:extLst>
      <p:ext uri="{BB962C8B-B14F-4D97-AF65-F5344CB8AC3E}">
        <p14:creationId xmlns:p14="http://schemas.microsoft.com/office/powerpoint/2010/main" val="614740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980048-EE26-42F4-A6DF-5362B68E8654}" type="slidenum">
              <a:rPr lang="en-US" smtClean="0"/>
              <a:t>2</a:t>
            </a:fld>
            <a:endParaRPr lang="en-US"/>
          </a:p>
        </p:txBody>
      </p:sp>
    </p:spTree>
    <p:extLst>
      <p:ext uri="{BB962C8B-B14F-4D97-AF65-F5344CB8AC3E}">
        <p14:creationId xmlns:p14="http://schemas.microsoft.com/office/powerpoint/2010/main" val="2152335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https://hgsubsidence.org/wp-content/uploads/2013/05/Bottle-Biology-Learn-how-to-create-a-compost-column.pdf</a:t>
            </a:r>
            <a:endParaRPr lang="en-US" dirty="0"/>
          </a:p>
        </p:txBody>
      </p:sp>
      <p:sp>
        <p:nvSpPr>
          <p:cNvPr id="4" name="Slide Number Placeholder 3"/>
          <p:cNvSpPr>
            <a:spLocks noGrp="1"/>
          </p:cNvSpPr>
          <p:nvPr>
            <p:ph type="sldNum" sz="quarter" idx="10"/>
          </p:nvPr>
        </p:nvSpPr>
        <p:spPr/>
        <p:txBody>
          <a:bodyPr/>
          <a:lstStyle/>
          <a:p>
            <a:fld id="{B0980048-EE26-42F4-A6DF-5362B68E8654}" type="slidenum">
              <a:rPr lang="en-US" smtClean="0"/>
              <a:t>3</a:t>
            </a:fld>
            <a:endParaRPr lang="en-US"/>
          </a:p>
        </p:txBody>
      </p:sp>
    </p:spTree>
    <p:extLst>
      <p:ext uri="{BB962C8B-B14F-4D97-AF65-F5344CB8AC3E}">
        <p14:creationId xmlns:p14="http://schemas.microsoft.com/office/powerpoint/2010/main" val="4210986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activity is modified from: </a:t>
            </a:r>
            <a:r>
              <a:rPr lang="en-US" dirty="0" smtClean="0">
                <a:hlinkClick r:id="rId3"/>
              </a:rPr>
              <a:t>http://www.cvswmd.org/uploads/6/1/2/6/6126179/do_the_rot_thing_cvswmd1.pdf</a:t>
            </a:r>
            <a:r>
              <a:rPr lang="en-US" dirty="0" smtClean="0"/>
              <a:t>  Head to the resource for many more</a:t>
            </a:r>
            <a:r>
              <a:rPr lang="en-US" baseline="0" dirty="0" smtClean="0"/>
              <a:t> composting ideas.</a:t>
            </a:r>
            <a:endParaRPr lang="en-US" dirty="0"/>
          </a:p>
        </p:txBody>
      </p:sp>
      <p:sp>
        <p:nvSpPr>
          <p:cNvPr id="4" name="Slide Number Placeholder 3"/>
          <p:cNvSpPr>
            <a:spLocks noGrp="1"/>
          </p:cNvSpPr>
          <p:nvPr>
            <p:ph type="sldNum" sz="quarter" idx="10"/>
          </p:nvPr>
        </p:nvSpPr>
        <p:spPr/>
        <p:txBody>
          <a:bodyPr/>
          <a:lstStyle/>
          <a:p>
            <a:fld id="{B0980048-EE26-42F4-A6DF-5362B68E8654}" type="slidenum">
              <a:rPr lang="en-US" smtClean="0"/>
              <a:t>4</a:t>
            </a:fld>
            <a:endParaRPr lang="en-US"/>
          </a:p>
        </p:txBody>
      </p:sp>
    </p:spTree>
    <p:extLst>
      <p:ext uri="{BB962C8B-B14F-4D97-AF65-F5344CB8AC3E}">
        <p14:creationId xmlns:p14="http://schemas.microsoft.com/office/powerpoint/2010/main" val="1103021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986EB4-6448-4589-988A-9CF51F6C13E8}"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2E241-130E-4F3C-B4D5-1E0012C07897}" type="slidenum">
              <a:rPr lang="en-US" smtClean="0"/>
              <a:t>‹#›</a:t>
            </a:fld>
            <a:endParaRPr lang="en-US"/>
          </a:p>
        </p:txBody>
      </p:sp>
    </p:spTree>
    <p:extLst>
      <p:ext uri="{BB962C8B-B14F-4D97-AF65-F5344CB8AC3E}">
        <p14:creationId xmlns:p14="http://schemas.microsoft.com/office/powerpoint/2010/main" val="3799687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986EB4-6448-4589-988A-9CF51F6C13E8}"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2E241-130E-4F3C-B4D5-1E0012C07897}" type="slidenum">
              <a:rPr lang="en-US" smtClean="0"/>
              <a:t>‹#›</a:t>
            </a:fld>
            <a:endParaRPr lang="en-US"/>
          </a:p>
        </p:txBody>
      </p:sp>
    </p:spTree>
    <p:extLst>
      <p:ext uri="{BB962C8B-B14F-4D97-AF65-F5344CB8AC3E}">
        <p14:creationId xmlns:p14="http://schemas.microsoft.com/office/powerpoint/2010/main" val="131872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986EB4-6448-4589-988A-9CF51F6C13E8}"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2E241-130E-4F3C-B4D5-1E0012C07897}" type="slidenum">
              <a:rPr lang="en-US" smtClean="0"/>
              <a:t>‹#›</a:t>
            </a:fld>
            <a:endParaRPr lang="en-US"/>
          </a:p>
        </p:txBody>
      </p:sp>
    </p:spTree>
    <p:extLst>
      <p:ext uri="{BB962C8B-B14F-4D97-AF65-F5344CB8AC3E}">
        <p14:creationId xmlns:p14="http://schemas.microsoft.com/office/powerpoint/2010/main" val="2056383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986EB4-6448-4589-988A-9CF51F6C13E8}"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2E241-130E-4F3C-B4D5-1E0012C07897}" type="slidenum">
              <a:rPr lang="en-US" smtClean="0"/>
              <a:t>‹#›</a:t>
            </a:fld>
            <a:endParaRPr lang="en-US"/>
          </a:p>
        </p:txBody>
      </p:sp>
    </p:spTree>
    <p:extLst>
      <p:ext uri="{BB962C8B-B14F-4D97-AF65-F5344CB8AC3E}">
        <p14:creationId xmlns:p14="http://schemas.microsoft.com/office/powerpoint/2010/main" val="3970085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0986EB4-6448-4589-988A-9CF51F6C13E8}"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2E241-130E-4F3C-B4D5-1E0012C07897}" type="slidenum">
              <a:rPr lang="en-US" smtClean="0"/>
              <a:t>‹#›</a:t>
            </a:fld>
            <a:endParaRPr lang="en-US"/>
          </a:p>
        </p:txBody>
      </p:sp>
    </p:spTree>
    <p:extLst>
      <p:ext uri="{BB962C8B-B14F-4D97-AF65-F5344CB8AC3E}">
        <p14:creationId xmlns:p14="http://schemas.microsoft.com/office/powerpoint/2010/main" val="2928146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986EB4-6448-4589-988A-9CF51F6C13E8}" type="datetimeFigureOut">
              <a:rPr lang="en-US" smtClean="0"/>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2E241-130E-4F3C-B4D5-1E0012C07897}" type="slidenum">
              <a:rPr lang="en-US" smtClean="0"/>
              <a:t>‹#›</a:t>
            </a:fld>
            <a:endParaRPr lang="en-US"/>
          </a:p>
        </p:txBody>
      </p:sp>
    </p:spTree>
    <p:extLst>
      <p:ext uri="{BB962C8B-B14F-4D97-AF65-F5344CB8AC3E}">
        <p14:creationId xmlns:p14="http://schemas.microsoft.com/office/powerpoint/2010/main" val="2659330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986EB4-6448-4589-988A-9CF51F6C13E8}" type="datetimeFigureOut">
              <a:rPr lang="en-US" smtClean="0"/>
              <a:t>6/1/2020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C2E241-130E-4F3C-B4D5-1E0012C07897}" type="slidenum">
              <a:rPr lang="en-US" smtClean="0"/>
              <a:t>‹#›</a:t>
            </a:fld>
            <a:endParaRPr lang="en-US"/>
          </a:p>
        </p:txBody>
      </p:sp>
    </p:spTree>
    <p:extLst>
      <p:ext uri="{BB962C8B-B14F-4D97-AF65-F5344CB8AC3E}">
        <p14:creationId xmlns:p14="http://schemas.microsoft.com/office/powerpoint/2010/main" val="2095855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986EB4-6448-4589-988A-9CF51F6C13E8}" type="datetimeFigureOut">
              <a:rPr lang="en-US" smtClean="0"/>
              <a:t>6/1/2020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C2E241-130E-4F3C-B4D5-1E0012C07897}" type="slidenum">
              <a:rPr lang="en-US" smtClean="0"/>
              <a:t>‹#›</a:t>
            </a:fld>
            <a:endParaRPr lang="en-US"/>
          </a:p>
        </p:txBody>
      </p:sp>
    </p:spTree>
    <p:extLst>
      <p:ext uri="{BB962C8B-B14F-4D97-AF65-F5344CB8AC3E}">
        <p14:creationId xmlns:p14="http://schemas.microsoft.com/office/powerpoint/2010/main" val="2593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986EB4-6448-4589-988A-9CF51F6C13E8}" type="datetimeFigureOut">
              <a:rPr lang="en-US" smtClean="0"/>
              <a:t>6/1/2020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C2E241-130E-4F3C-B4D5-1E0012C07897}" type="slidenum">
              <a:rPr lang="en-US" smtClean="0"/>
              <a:t>‹#›</a:t>
            </a:fld>
            <a:endParaRPr lang="en-US"/>
          </a:p>
        </p:txBody>
      </p:sp>
    </p:spTree>
    <p:extLst>
      <p:ext uri="{BB962C8B-B14F-4D97-AF65-F5344CB8AC3E}">
        <p14:creationId xmlns:p14="http://schemas.microsoft.com/office/powerpoint/2010/main" val="835363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986EB4-6448-4589-988A-9CF51F6C13E8}" type="datetimeFigureOut">
              <a:rPr lang="en-US" smtClean="0"/>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2E241-130E-4F3C-B4D5-1E0012C07897}" type="slidenum">
              <a:rPr lang="en-US" smtClean="0"/>
              <a:t>‹#›</a:t>
            </a:fld>
            <a:endParaRPr lang="en-US"/>
          </a:p>
        </p:txBody>
      </p:sp>
    </p:spTree>
    <p:extLst>
      <p:ext uri="{BB962C8B-B14F-4D97-AF65-F5344CB8AC3E}">
        <p14:creationId xmlns:p14="http://schemas.microsoft.com/office/powerpoint/2010/main" val="98615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986EB4-6448-4589-988A-9CF51F6C13E8}" type="datetimeFigureOut">
              <a:rPr lang="en-US" smtClean="0"/>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2E241-130E-4F3C-B4D5-1E0012C07897}" type="slidenum">
              <a:rPr lang="en-US" smtClean="0"/>
              <a:t>‹#›</a:t>
            </a:fld>
            <a:endParaRPr lang="en-US"/>
          </a:p>
        </p:txBody>
      </p:sp>
    </p:spTree>
    <p:extLst>
      <p:ext uri="{BB962C8B-B14F-4D97-AF65-F5344CB8AC3E}">
        <p14:creationId xmlns:p14="http://schemas.microsoft.com/office/powerpoint/2010/main" val="3085917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986EB4-6448-4589-988A-9CF51F6C13E8}" type="datetimeFigureOut">
              <a:rPr lang="en-US" smtClean="0"/>
              <a:t>6/1/2020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C2E241-130E-4F3C-B4D5-1E0012C07897}" type="slidenum">
              <a:rPr lang="en-US" smtClean="0"/>
              <a:t>‹#›</a:t>
            </a:fld>
            <a:endParaRPr lang="en-US"/>
          </a:p>
        </p:txBody>
      </p:sp>
    </p:spTree>
    <p:extLst>
      <p:ext uri="{BB962C8B-B14F-4D97-AF65-F5344CB8AC3E}">
        <p14:creationId xmlns:p14="http://schemas.microsoft.com/office/powerpoint/2010/main" val="1558231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may contain: one or more peop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527"/>
          <a:stretch/>
        </p:blipFill>
        <p:spPr bwMode="auto">
          <a:xfrm>
            <a:off x="8259392" y="1495941"/>
            <a:ext cx="2728857" cy="31098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rot="5400000">
            <a:off x="5612532" y="-4541998"/>
            <a:ext cx="1063439" cy="10672713"/>
          </a:xfrm>
          <a:prstGeom prst="rect">
            <a:avLst/>
          </a:prstGeom>
          <a:solidFill>
            <a:srgbClr val="9B2D1F"/>
          </a:solidFill>
          <a:ln w="25400" algn="ctr">
            <a:solidFill>
              <a:srgbClr val="9B2D1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sz="2400"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1166" y="314082"/>
            <a:ext cx="1038048" cy="1004512"/>
          </a:xfrm>
          <a:prstGeom prst="rect">
            <a:avLst/>
          </a:prstGeom>
          <a:noFill/>
          <a:ln>
            <a:noFill/>
          </a:ln>
          <a:effectLst/>
          <a:extLst>
            <a:ext uri="{909E8E84-426E-40DD-AFC4-6F175D3DCCD1}">
              <a14:hiddenFill xmlns:a14="http://schemas.microsoft.com/office/drawing/2010/main">
                <a:solidFill>
                  <a:srgbClr val="696464"/>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Rectangle 4"/>
          <p:cNvSpPr/>
          <p:nvPr/>
        </p:nvSpPr>
        <p:spPr>
          <a:xfrm>
            <a:off x="807895" y="1282331"/>
            <a:ext cx="6959139" cy="2264338"/>
          </a:xfrm>
          <a:prstGeom prst="rect">
            <a:avLst/>
          </a:prstGeom>
        </p:spPr>
        <p:txBody>
          <a:bodyPr wrap="square">
            <a:spAutoFit/>
          </a:bodyPr>
          <a:lstStyle/>
          <a:p>
            <a:pPr>
              <a:lnSpc>
                <a:spcPct val="119000"/>
              </a:lnSpc>
              <a:spcAft>
                <a:spcPts val="600"/>
              </a:spcAft>
            </a:pPr>
            <a:r>
              <a:rPr lang="en-US" sz="2000" b="1" kern="1400" dirty="0" smtClean="0">
                <a:ln>
                  <a:noFill/>
                </a:ln>
                <a:solidFill>
                  <a:srgbClr val="9B2D1F"/>
                </a:solidFill>
                <a:effectLst/>
                <a:latin typeface="+mj-lt"/>
              </a:rPr>
              <a:t>Activity Overview:</a:t>
            </a:r>
            <a:endParaRPr lang="en-US" sz="1200" kern="1400" dirty="0" smtClean="0">
              <a:ln>
                <a:noFill/>
              </a:ln>
              <a:solidFill>
                <a:srgbClr val="000000"/>
              </a:solidFill>
              <a:effectLst/>
              <a:latin typeface="+mj-lt"/>
            </a:endParaRPr>
          </a:p>
          <a:p>
            <a:pPr>
              <a:lnSpc>
                <a:spcPct val="119000"/>
              </a:lnSpc>
              <a:spcAft>
                <a:spcPts val="600"/>
              </a:spcAft>
            </a:pPr>
            <a:r>
              <a:rPr lang="en-US" kern="1400" dirty="0" smtClean="0">
                <a:solidFill>
                  <a:srgbClr val="000000"/>
                </a:solidFill>
                <a:latin typeface="+mj-lt"/>
              </a:rPr>
              <a:t>In this activity guide </a:t>
            </a:r>
            <a:r>
              <a:rPr lang="en-US" kern="1400" dirty="0" smtClean="0">
                <a:solidFill>
                  <a:srgbClr val="000000"/>
                </a:solidFill>
                <a:latin typeface="+mj-lt"/>
              </a:rPr>
              <a:t>investigate composting: a process that recycles nutrients in the soil so our plants can grow.  You </a:t>
            </a:r>
            <a:r>
              <a:rPr lang="en-US" kern="1400" dirty="0" smtClean="0">
                <a:solidFill>
                  <a:srgbClr val="000000"/>
                </a:solidFill>
                <a:latin typeface="+mj-lt"/>
              </a:rPr>
              <a:t>can use the guide in order or choose from any of the learning activities below:</a:t>
            </a:r>
          </a:p>
          <a:p>
            <a:pPr>
              <a:lnSpc>
                <a:spcPct val="119000"/>
              </a:lnSpc>
              <a:spcAft>
                <a:spcPts val="600"/>
              </a:spcAft>
            </a:pPr>
            <a:r>
              <a:rPr lang="en-US" kern="1400" dirty="0" smtClean="0">
                <a:solidFill>
                  <a:srgbClr val="000000"/>
                </a:solidFill>
                <a:latin typeface="+mj-lt"/>
              </a:rPr>
              <a:t> </a:t>
            </a:r>
            <a:endParaRPr lang="en-US" kern="1400" dirty="0" smtClean="0">
              <a:ln>
                <a:noFill/>
              </a:ln>
              <a:solidFill>
                <a:srgbClr val="000000"/>
              </a:solidFill>
              <a:effectLst/>
              <a:latin typeface="+mj-lt"/>
            </a:endParaRPr>
          </a:p>
          <a:p>
            <a:pPr>
              <a:lnSpc>
                <a:spcPct val="119000"/>
              </a:lnSpc>
              <a:spcAft>
                <a:spcPts val="600"/>
              </a:spcAft>
            </a:pPr>
            <a:r>
              <a:rPr lang="en-US" sz="1400" kern="1400" dirty="0" smtClean="0">
                <a:ln>
                  <a:noFill/>
                </a:ln>
                <a:solidFill>
                  <a:srgbClr val="000000"/>
                </a:solidFill>
                <a:effectLst/>
                <a:latin typeface="Calibri" panose="020F0502020204030204" pitchFamily="34" charset="0"/>
              </a:rPr>
              <a:t> </a:t>
            </a:r>
            <a:endParaRPr lang="en-US" sz="1400" kern="1400" dirty="0">
              <a:ln>
                <a:noFill/>
              </a:ln>
              <a:solidFill>
                <a:srgbClr val="000000"/>
              </a:solidFill>
              <a:effectLst/>
              <a:latin typeface="Calibri" panose="020F0502020204030204" pitchFamily="34" charset="0"/>
            </a:endParaRPr>
          </a:p>
        </p:txBody>
      </p:sp>
      <p:sp>
        <p:nvSpPr>
          <p:cNvPr id="7" name="Rectangle 6"/>
          <p:cNvSpPr/>
          <p:nvPr/>
        </p:nvSpPr>
        <p:spPr>
          <a:xfrm>
            <a:off x="859158" y="38895"/>
            <a:ext cx="7882759" cy="293798"/>
          </a:xfrm>
          <a:prstGeom prst="rect">
            <a:avLst/>
          </a:prstGeom>
        </p:spPr>
        <p:txBody>
          <a:bodyPr wrap="square">
            <a:spAutoFit/>
          </a:bodyPr>
          <a:lstStyle/>
          <a:p>
            <a:pPr>
              <a:lnSpc>
                <a:spcPct val="119000"/>
              </a:lnSpc>
              <a:spcAft>
                <a:spcPts val="600"/>
              </a:spcAft>
            </a:pPr>
            <a:r>
              <a:rPr lang="en-US" sz="1100" kern="1400" dirty="0" smtClean="0">
                <a:ln>
                  <a:noFill/>
                </a:ln>
                <a:solidFill>
                  <a:srgbClr val="000000"/>
                </a:solidFill>
                <a:effectLst/>
                <a:latin typeface="Calibri" panose="020F0502020204030204" pitchFamily="34" charset="0"/>
              </a:rPr>
              <a:t> </a:t>
            </a:r>
            <a:endParaRPr lang="en-US" sz="1100" kern="1400" dirty="0">
              <a:ln>
                <a:noFill/>
              </a:ln>
              <a:solidFill>
                <a:srgbClr val="000000"/>
              </a:solidFill>
              <a:effectLst/>
              <a:latin typeface="Calibri" panose="020F0502020204030204" pitchFamily="34" charset="0"/>
            </a:endParaRPr>
          </a:p>
        </p:txBody>
      </p:sp>
      <p:sp>
        <p:nvSpPr>
          <p:cNvPr id="8" name="Rectangle 7"/>
          <p:cNvSpPr/>
          <p:nvPr/>
        </p:nvSpPr>
        <p:spPr>
          <a:xfrm>
            <a:off x="859159" y="5509768"/>
            <a:ext cx="10755326" cy="714939"/>
          </a:xfrm>
          <a:prstGeom prst="rect">
            <a:avLst/>
          </a:prstGeom>
        </p:spPr>
        <p:txBody>
          <a:bodyPr wrap="square" numCol="1">
            <a:spAutoFit/>
          </a:bodyPr>
          <a:lstStyle/>
          <a:p>
            <a:pPr>
              <a:lnSpc>
                <a:spcPct val="119000"/>
              </a:lnSpc>
            </a:pPr>
            <a:r>
              <a:rPr lang="en-US" sz="2000" b="1" kern="1400" dirty="0" smtClean="0">
                <a:ln>
                  <a:noFill/>
                </a:ln>
                <a:solidFill>
                  <a:srgbClr val="9B2D1F"/>
                </a:solidFill>
                <a:effectLst/>
                <a:latin typeface="+mj-lt"/>
              </a:rPr>
              <a:t>Materials:</a:t>
            </a:r>
          </a:p>
          <a:p>
            <a:pPr>
              <a:lnSpc>
                <a:spcPct val="119000"/>
              </a:lnSpc>
            </a:pPr>
            <a:r>
              <a:rPr lang="en-US" sz="1400" kern="1400" dirty="0" smtClean="0">
                <a:solidFill>
                  <a:srgbClr val="000000"/>
                </a:solidFill>
                <a:latin typeface="+mj-lt"/>
              </a:rPr>
              <a:t>Empty Plastic water or pop bottles         Various materials found in nature                    Pudding                                 Oreos                             Gummy Worms                    </a:t>
            </a:r>
            <a:endParaRPr lang="en-US" sz="2400" b="1" kern="1400" dirty="0">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784560951"/>
              </p:ext>
            </p:extLst>
          </p:nvPr>
        </p:nvGraphicFramePr>
        <p:xfrm>
          <a:off x="852843" y="2999474"/>
          <a:ext cx="6914191" cy="2332947"/>
        </p:xfrm>
        <a:graphic>
          <a:graphicData uri="http://schemas.openxmlformats.org/drawingml/2006/table">
            <a:tbl>
              <a:tblPr firstRow="1" bandRow="1">
                <a:tableStyleId>{5C22544A-7EE6-4342-B048-85BDC9FD1C3A}</a:tableStyleId>
              </a:tblPr>
              <a:tblGrid>
                <a:gridCol w="3584637">
                  <a:extLst>
                    <a:ext uri="{9D8B030D-6E8A-4147-A177-3AD203B41FA5}">
                      <a16:colId xmlns:a16="http://schemas.microsoft.com/office/drawing/2014/main" val="3294826667"/>
                    </a:ext>
                  </a:extLst>
                </a:gridCol>
                <a:gridCol w="3329554">
                  <a:extLst>
                    <a:ext uri="{9D8B030D-6E8A-4147-A177-3AD203B41FA5}">
                      <a16:colId xmlns:a16="http://schemas.microsoft.com/office/drawing/2014/main" val="2036461849"/>
                    </a:ext>
                  </a:extLst>
                </a:gridCol>
              </a:tblGrid>
              <a:tr h="1087617">
                <a:tc>
                  <a:txBody>
                    <a:bodyPr/>
                    <a:lstStyle/>
                    <a:p>
                      <a:pPr algn="ctr"/>
                      <a:r>
                        <a:rPr lang="en-US" dirty="0" smtClean="0">
                          <a:solidFill>
                            <a:schemeClr val="tx1"/>
                          </a:solidFill>
                        </a:rPr>
                        <a:t>Meet </a:t>
                      </a:r>
                      <a:r>
                        <a:rPr lang="en-US" dirty="0" err="1" smtClean="0">
                          <a:solidFill>
                            <a:schemeClr val="tx1"/>
                          </a:solidFill>
                        </a:rPr>
                        <a:t>K’Lona</a:t>
                      </a:r>
                      <a:r>
                        <a:rPr lang="en-US" dirty="0" smtClean="0">
                          <a:solidFill>
                            <a:schemeClr val="tx1"/>
                          </a:solidFill>
                        </a:rPr>
                        <a:t> Lofton </a:t>
                      </a:r>
                    </a:p>
                    <a:p>
                      <a:pPr algn="ctr"/>
                      <a:r>
                        <a:rPr lang="en-US" dirty="0" smtClean="0">
                          <a:solidFill>
                            <a:schemeClr val="tx1"/>
                          </a:solidFill>
                        </a:rPr>
                        <a:t>(Cheyenne</a:t>
                      </a:r>
                      <a:r>
                        <a:rPr lang="en-US" baseline="0" dirty="0" smtClean="0">
                          <a:solidFill>
                            <a:schemeClr val="tx1"/>
                          </a:solidFill>
                        </a:rPr>
                        <a:t> River)</a:t>
                      </a:r>
                    </a:p>
                    <a:p>
                      <a:pPr algn="ctr"/>
                      <a:r>
                        <a:rPr lang="en-US" baseline="0" dirty="0" smtClean="0">
                          <a:solidFill>
                            <a:schemeClr val="tx1"/>
                          </a:solidFill>
                        </a:rPr>
                        <a:t>in the student spotlight</a:t>
                      </a:r>
                      <a:endParaRPr lang="en-US"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smtClean="0">
                          <a:solidFill>
                            <a:schemeClr val="tx1"/>
                          </a:solidFill>
                        </a:rPr>
                        <a:t>Create and investigate a</a:t>
                      </a:r>
                    </a:p>
                    <a:p>
                      <a:pPr algn="ctr"/>
                      <a:r>
                        <a:rPr lang="en-US" dirty="0" smtClean="0">
                          <a:solidFill>
                            <a:schemeClr val="tx1"/>
                          </a:solidFill>
                        </a:rPr>
                        <a:t> compost column</a:t>
                      </a:r>
                      <a:endParaRPr lang="en-US"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8140515"/>
                  </a:ext>
                </a:extLst>
              </a:tr>
              <a:tr h="12453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Head </a:t>
                      </a:r>
                      <a:r>
                        <a:rPr lang="en-US" b="1" dirty="0" smtClean="0"/>
                        <a:t>outside to search for composting</a:t>
                      </a:r>
                      <a:r>
                        <a:rPr lang="en-US" b="1" baseline="0" dirty="0" smtClean="0"/>
                        <a:t> critters</a:t>
                      </a:r>
                      <a:endParaRPr lang="en-US" b="1" dirty="0" smtClean="0"/>
                    </a:p>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Make</a:t>
                      </a:r>
                      <a:r>
                        <a:rPr lang="en-US" b="1" baseline="0" dirty="0" smtClean="0"/>
                        <a:t> an edible compost snack</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16491837"/>
                  </a:ext>
                </a:extLst>
              </a:tr>
            </a:tbl>
          </a:graphicData>
        </a:graphic>
      </p:graphicFrame>
      <p:sp>
        <p:nvSpPr>
          <p:cNvPr id="10" name="Rectangle 9"/>
          <p:cNvSpPr/>
          <p:nvPr/>
        </p:nvSpPr>
        <p:spPr>
          <a:xfrm>
            <a:off x="801580" y="429057"/>
            <a:ext cx="5570559" cy="1292662"/>
          </a:xfrm>
          <a:prstGeom prst="rect">
            <a:avLst/>
          </a:prstGeom>
        </p:spPr>
        <p:txBody>
          <a:bodyPr wrap="square">
            <a:spAutoFit/>
          </a:bodyPr>
          <a:lstStyle/>
          <a:p>
            <a:endParaRPr lang="en-US" sz="2800" dirty="0" smtClean="0">
              <a:solidFill>
                <a:schemeClr val="bg1"/>
              </a:solidFill>
            </a:endParaRPr>
          </a:p>
          <a:p>
            <a:endParaRPr lang="en-US" dirty="0" smtClean="0">
              <a:solidFill>
                <a:schemeClr val="bg1"/>
              </a:solidFill>
            </a:endParaRPr>
          </a:p>
          <a:p>
            <a:endParaRPr lang="en-US" sz="3200" dirty="0" smtClean="0">
              <a:solidFill>
                <a:schemeClr val="bg1"/>
              </a:solidFill>
            </a:endParaRPr>
          </a:p>
        </p:txBody>
      </p:sp>
      <p:pic>
        <p:nvPicPr>
          <p:cNvPr id="11" name="Picture 4" descr="Image may contain: plant and outdo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42205" y="4165947"/>
            <a:ext cx="1938402" cy="145380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52843" y="352332"/>
            <a:ext cx="4437240" cy="830997"/>
          </a:xfrm>
          <a:prstGeom prst="rect">
            <a:avLst/>
          </a:prstGeom>
        </p:spPr>
        <p:txBody>
          <a:bodyPr wrap="none">
            <a:spAutoFit/>
          </a:bodyPr>
          <a:lstStyle/>
          <a:p>
            <a:r>
              <a:rPr lang="en-US" sz="2800" dirty="0" smtClean="0">
                <a:solidFill>
                  <a:schemeClr val="bg1"/>
                </a:solidFill>
              </a:rPr>
              <a:t>Black Gold</a:t>
            </a:r>
          </a:p>
          <a:p>
            <a:r>
              <a:rPr lang="en-US" sz="2000" dirty="0" smtClean="0">
                <a:solidFill>
                  <a:schemeClr val="bg1"/>
                </a:solidFill>
              </a:rPr>
              <a:t>Investigating compost to enrich our soils </a:t>
            </a:r>
            <a:endParaRPr lang="en-US" sz="2800" dirty="0"/>
          </a:p>
        </p:txBody>
      </p:sp>
    </p:spTree>
    <p:extLst>
      <p:ext uri="{BB962C8B-B14F-4D97-AF65-F5344CB8AC3E}">
        <p14:creationId xmlns:p14="http://schemas.microsoft.com/office/powerpoint/2010/main" val="3739368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723900" y="337390"/>
            <a:ext cx="10555618" cy="1245476"/>
          </a:xfrm>
          <a:prstGeom prst="rect">
            <a:avLst/>
          </a:prstGeom>
          <a:solidFill>
            <a:srgbClr val="9B2D1F"/>
          </a:solidFill>
          <a:ln w="25400" algn="ctr">
            <a:solidFill>
              <a:srgbClr val="9B2D1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normAutofit/>
          </a:bodyPr>
          <a:lstStyle/>
          <a:p>
            <a:r>
              <a:rPr lang="en-US" sz="3200" dirty="0" smtClean="0">
                <a:solidFill>
                  <a:schemeClr val="bg1"/>
                </a:solidFill>
              </a:rPr>
              <a:t>UTTC </a:t>
            </a:r>
            <a:r>
              <a:rPr lang="en-US" sz="3200" dirty="0" smtClean="0">
                <a:solidFill>
                  <a:schemeClr val="bg1"/>
                </a:solidFill>
              </a:rPr>
              <a:t>Student Spotlight: </a:t>
            </a:r>
            <a:r>
              <a:rPr lang="en-US" sz="3200" dirty="0" err="1" smtClean="0">
                <a:solidFill>
                  <a:schemeClr val="bg1"/>
                </a:solidFill>
              </a:rPr>
              <a:t>K’Lona</a:t>
            </a:r>
            <a:r>
              <a:rPr lang="en-US" sz="3200" dirty="0" smtClean="0">
                <a:solidFill>
                  <a:schemeClr val="bg1"/>
                </a:solidFill>
              </a:rPr>
              <a:t> Lofton (Cheyenne River)</a:t>
            </a:r>
            <a:endParaRPr lang="en-US" sz="3200" dirty="0">
              <a:solidFill>
                <a:schemeClr val="bg1"/>
              </a:solidFill>
            </a:endParaRPr>
          </a:p>
        </p:txBody>
      </p:sp>
      <p:sp>
        <p:nvSpPr>
          <p:cNvPr id="5" name="TextBox 4"/>
          <p:cNvSpPr txBox="1"/>
          <p:nvPr/>
        </p:nvSpPr>
        <p:spPr>
          <a:xfrm>
            <a:off x="723900" y="1682523"/>
            <a:ext cx="6838950" cy="4524315"/>
          </a:xfrm>
          <a:prstGeom prst="rect">
            <a:avLst/>
          </a:prstGeom>
          <a:noFill/>
        </p:spPr>
        <p:txBody>
          <a:bodyPr wrap="square" rtlCol="0">
            <a:spAutoFit/>
          </a:bodyPr>
          <a:lstStyle/>
          <a:p>
            <a:r>
              <a:rPr lang="en-US" dirty="0" err="1" smtClean="0"/>
              <a:t>K’Lona</a:t>
            </a:r>
            <a:r>
              <a:rPr lang="en-US" dirty="0" smtClean="0"/>
              <a:t> Lofton (Cheyenne River) graduated in 2020 with her Associate’s degree in Environmental Science and Research. Her research project looked at the i</a:t>
            </a:r>
            <a:r>
              <a:rPr lang="en-US" dirty="0" smtClean="0"/>
              <a:t>nfluence </a:t>
            </a:r>
            <a:r>
              <a:rPr lang="en-US" dirty="0"/>
              <a:t>of diet on </a:t>
            </a:r>
            <a:r>
              <a:rPr lang="en-US" dirty="0" smtClean="0"/>
              <a:t>the nutrient levels found in the </a:t>
            </a:r>
            <a:r>
              <a:rPr lang="en-US" dirty="0" err="1" smtClean="0"/>
              <a:t>vermicompost</a:t>
            </a:r>
            <a:r>
              <a:rPr lang="en-US" dirty="0" smtClean="0"/>
              <a:t> casts (aka worm poop) of red-wiggler worms. </a:t>
            </a:r>
          </a:p>
          <a:p>
            <a:endParaRPr lang="en-US" dirty="0" smtClean="0"/>
          </a:p>
          <a:p>
            <a:r>
              <a:rPr lang="en-US" dirty="0" err="1" smtClean="0"/>
              <a:t>K’Lona</a:t>
            </a:r>
            <a:r>
              <a:rPr lang="en-US" dirty="0" smtClean="0"/>
              <a:t> says “My </a:t>
            </a:r>
            <a:r>
              <a:rPr lang="en-US" dirty="0"/>
              <a:t>early goals I have with this career is to become an environmental consultant on my reservation to help my community </a:t>
            </a:r>
            <a:r>
              <a:rPr lang="en-US" dirty="0" smtClean="0"/>
              <a:t>become eco-friendly</a:t>
            </a:r>
            <a:r>
              <a:rPr lang="en-US" dirty="0"/>
              <a:t>! I want to educate the youth about using everything Mother earth has to offer and teach them about the importance of sustainability at a young </a:t>
            </a:r>
            <a:r>
              <a:rPr lang="en-US" dirty="0" smtClean="0"/>
              <a:t>age.”</a:t>
            </a:r>
            <a:endParaRPr lang="en-US" b="1" dirty="0" smtClean="0">
              <a:solidFill>
                <a:srgbClr val="C00000"/>
              </a:solidFill>
            </a:endParaRPr>
          </a:p>
          <a:p>
            <a:endParaRPr lang="en-US" b="1" dirty="0">
              <a:solidFill>
                <a:srgbClr val="C00000"/>
              </a:solidFill>
            </a:endParaRPr>
          </a:p>
          <a:p>
            <a:r>
              <a:rPr lang="en-US" b="1" dirty="0" smtClean="0">
                <a:solidFill>
                  <a:srgbClr val="C00000"/>
                </a:solidFill>
              </a:rPr>
              <a:t>Reflect:</a:t>
            </a:r>
          </a:p>
          <a:p>
            <a:r>
              <a:rPr lang="en-US" dirty="0" err="1" smtClean="0">
                <a:solidFill>
                  <a:srgbClr val="C00000"/>
                </a:solidFill>
              </a:rPr>
              <a:t>K’Lona’s</a:t>
            </a:r>
            <a:r>
              <a:rPr lang="en-US" dirty="0" smtClean="0">
                <a:solidFill>
                  <a:srgbClr val="C00000"/>
                </a:solidFill>
              </a:rPr>
              <a:t> research</a:t>
            </a:r>
            <a:r>
              <a:rPr lang="en-US" dirty="0" smtClean="0">
                <a:solidFill>
                  <a:srgbClr val="C00000"/>
                </a:solidFill>
              </a:rPr>
              <a:t> is inspired by her desire to help her community care for the earth.  What is something in your community that you care for and would like to study?  Draw out your ideas and share them with a friend or family member or share with us in the comments!</a:t>
            </a:r>
            <a:endParaRPr lang="en-US" dirty="0" smtClean="0">
              <a:solidFill>
                <a:srgbClr val="C00000"/>
              </a:solidFill>
            </a:endParaRP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5013" y="437047"/>
            <a:ext cx="1081088" cy="1046162"/>
          </a:xfrm>
          <a:prstGeom prst="rect">
            <a:avLst/>
          </a:prstGeom>
          <a:noFill/>
          <a:ln>
            <a:noFill/>
          </a:ln>
          <a:effectLst/>
          <a:extLst>
            <a:ext uri="{909E8E84-426E-40DD-AFC4-6F175D3DCCD1}">
              <a14:hiddenFill xmlns:a14="http://schemas.microsoft.com/office/drawing/2010/main">
                <a:solidFill>
                  <a:srgbClr val="696464"/>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4" name="Picture 6" descr="Image may contain: 1 person, sitting, food and indo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8852" y="1682523"/>
            <a:ext cx="3350666" cy="4467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717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rot="5400000">
            <a:off x="5559256" y="-4357529"/>
            <a:ext cx="779465" cy="10157870"/>
          </a:xfrm>
          <a:prstGeom prst="rect">
            <a:avLst/>
          </a:prstGeom>
          <a:solidFill>
            <a:srgbClr val="9B2D1F"/>
          </a:solidFill>
          <a:ln w="25400" algn="ctr">
            <a:solidFill>
              <a:srgbClr val="9B2D1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sz="2400"/>
          </a:p>
        </p:txBody>
      </p:sp>
      <p:sp>
        <p:nvSpPr>
          <p:cNvPr id="3" name="Rectangle 2"/>
          <p:cNvSpPr/>
          <p:nvPr/>
        </p:nvSpPr>
        <p:spPr>
          <a:xfrm>
            <a:off x="883101" y="440858"/>
            <a:ext cx="9844040" cy="461665"/>
          </a:xfrm>
          <a:prstGeom prst="rect">
            <a:avLst/>
          </a:prstGeom>
        </p:spPr>
        <p:txBody>
          <a:bodyPr wrap="square">
            <a:spAutoFit/>
          </a:bodyPr>
          <a:lstStyle/>
          <a:p>
            <a:pPr algn="ctr"/>
            <a:r>
              <a:rPr lang="en-US" sz="2400" dirty="0" smtClean="0">
                <a:solidFill>
                  <a:schemeClr val="bg1"/>
                </a:solidFill>
              </a:rPr>
              <a:t>Investigate compost like </a:t>
            </a:r>
            <a:r>
              <a:rPr lang="en-US" sz="2400" dirty="0" err="1" smtClean="0">
                <a:solidFill>
                  <a:schemeClr val="bg1"/>
                </a:solidFill>
              </a:rPr>
              <a:t>K’Lona</a:t>
            </a:r>
            <a:r>
              <a:rPr lang="en-US" sz="2400" dirty="0" smtClean="0">
                <a:solidFill>
                  <a:schemeClr val="bg1"/>
                </a:solidFill>
              </a:rPr>
              <a:t> did using your own compost column!</a:t>
            </a:r>
            <a:endParaRPr lang="en-US" sz="2400" dirty="0">
              <a:solidFill>
                <a:schemeClr val="bg1"/>
              </a:solidFill>
            </a:endParaRPr>
          </a:p>
        </p:txBody>
      </p:sp>
      <p:pic>
        <p:nvPicPr>
          <p:cNvPr id="2" name="Picture 1"/>
          <p:cNvPicPr>
            <a:picLocks noChangeAspect="1"/>
          </p:cNvPicPr>
          <p:nvPr/>
        </p:nvPicPr>
        <p:blipFill>
          <a:blip r:embed="rId3"/>
          <a:stretch>
            <a:fillRect/>
          </a:stretch>
        </p:blipFill>
        <p:spPr>
          <a:xfrm>
            <a:off x="4774189" y="1377801"/>
            <a:ext cx="1599914" cy="5086685"/>
          </a:xfrm>
          <a:prstGeom prst="rect">
            <a:avLst/>
          </a:prstGeom>
        </p:spPr>
      </p:pic>
      <p:pic>
        <p:nvPicPr>
          <p:cNvPr id="5" name="Picture 4"/>
          <p:cNvPicPr>
            <a:picLocks noChangeAspect="1"/>
          </p:cNvPicPr>
          <p:nvPr/>
        </p:nvPicPr>
        <p:blipFill>
          <a:blip r:embed="rId4"/>
          <a:stretch>
            <a:fillRect/>
          </a:stretch>
        </p:blipFill>
        <p:spPr>
          <a:xfrm>
            <a:off x="733574" y="1480471"/>
            <a:ext cx="3986622" cy="4881346"/>
          </a:xfrm>
          <a:prstGeom prst="rect">
            <a:avLst/>
          </a:prstGeom>
        </p:spPr>
      </p:pic>
      <p:sp>
        <p:nvSpPr>
          <p:cNvPr id="9" name="Rectangle 8"/>
          <p:cNvSpPr/>
          <p:nvPr/>
        </p:nvSpPr>
        <p:spPr>
          <a:xfrm>
            <a:off x="6428096" y="1220324"/>
            <a:ext cx="4599827" cy="3108543"/>
          </a:xfrm>
          <a:prstGeom prst="rect">
            <a:avLst/>
          </a:prstGeom>
          <a:ln>
            <a:solidFill>
              <a:schemeClr val="tx1"/>
            </a:solidFill>
          </a:ln>
        </p:spPr>
        <p:txBody>
          <a:bodyPr wrap="square">
            <a:spAutoFit/>
          </a:bodyPr>
          <a:lstStyle/>
          <a:p>
            <a:pPr fontAlgn="base"/>
            <a:r>
              <a:rPr lang="en-US" sz="1400" b="1" dirty="0" smtClean="0"/>
              <a:t>Add the four basic compost </a:t>
            </a:r>
            <a:r>
              <a:rPr lang="en-US" sz="1400" b="1" dirty="0"/>
              <a:t>ingredients </a:t>
            </a:r>
            <a:r>
              <a:rPr lang="en-US" sz="1400" b="1" dirty="0" smtClean="0"/>
              <a:t>to your column:</a:t>
            </a:r>
          </a:p>
          <a:p>
            <a:pPr fontAlgn="base"/>
            <a:endParaRPr lang="en-US" sz="1400" dirty="0"/>
          </a:p>
          <a:p>
            <a:pPr fontAlgn="base">
              <a:buFont typeface="Arial" panose="020B0604020202020204" pitchFamily="34" charset="0"/>
              <a:buChar char="•"/>
            </a:pPr>
            <a:r>
              <a:rPr lang="en-US" sz="1200" dirty="0"/>
              <a:t>Browns (nitrogen): </a:t>
            </a:r>
            <a:endParaRPr lang="en-US" sz="1200" dirty="0" smtClean="0"/>
          </a:p>
          <a:p>
            <a:pPr fontAlgn="base"/>
            <a:r>
              <a:rPr lang="en-US" sz="1200" dirty="0" smtClean="0"/>
              <a:t>Choose from: Small </a:t>
            </a:r>
            <a:r>
              <a:rPr lang="en-US" sz="1200" dirty="0"/>
              <a:t>dried leaves, small sticks, cut up cardboard, newspaper, pine needles, old potting </a:t>
            </a:r>
            <a:r>
              <a:rPr lang="en-US" sz="1200" dirty="0" smtClean="0"/>
              <a:t>soil</a:t>
            </a:r>
          </a:p>
          <a:p>
            <a:pPr fontAlgn="base">
              <a:buFont typeface="Arial" panose="020B0604020202020204" pitchFamily="34" charset="0"/>
              <a:buChar char="•"/>
            </a:pPr>
            <a:endParaRPr lang="en-US" sz="1200" dirty="0"/>
          </a:p>
          <a:p>
            <a:pPr fontAlgn="base">
              <a:buFont typeface="Arial" panose="020B0604020202020204" pitchFamily="34" charset="0"/>
              <a:buChar char="•"/>
            </a:pPr>
            <a:r>
              <a:rPr lang="en-US" sz="1200" dirty="0"/>
              <a:t>Greens (carbon</a:t>
            </a:r>
            <a:r>
              <a:rPr lang="en-US" sz="1200" dirty="0" smtClean="0"/>
              <a:t>):</a:t>
            </a:r>
          </a:p>
          <a:p>
            <a:pPr fontAlgn="base"/>
            <a:r>
              <a:rPr lang="en-US" sz="1200" dirty="0" smtClean="0"/>
              <a:t>Choose from: </a:t>
            </a:r>
            <a:r>
              <a:rPr lang="en-US" sz="1200" dirty="0"/>
              <a:t>Small green leaves, grass clippings, fruit and vegetable scraps, coffee grinds, teabags, wilted </a:t>
            </a:r>
            <a:r>
              <a:rPr lang="en-US" sz="1200" dirty="0" smtClean="0"/>
              <a:t>flowers</a:t>
            </a:r>
          </a:p>
          <a:p>
            <a:pPr fontAlgn="base">
              <a:buFont typeface="Arial" panose="020B0604020202020204" pitchFamily="34" charset="0"/>
              <a:buChar char="•"/>
            </a:pPr>
            <a:endParaRPr lang="en-US" sz="1200" dirty="0"/>
          </a:p>
          <a:p>
            <a:pPr fontAlgn="base">
              <a:buFont typeface="Arial" panose="020B0604020202020204" pitchFamily="34" charset="0"/>
              <a:buChar char="•"/>
            </a:pPr>
            <a:r>
              <a:rPr lang="en-US" sz="1200" dirty="0"/>
              <a:t>Moisture (water</a:t>
            </a:r>
            <a:r>
              <a:rPr lang="en-US" sz="1200" dirty="0" smtClean="0"/>
              <a:t>):</a:t>
            </a:r>
          </a:p>
          <a:p>
            <a:pPr fontAlgn="base"/>
            <a:r>
              <a:rPr lang="en-US" sz="1200" dirty="0" smtClean="0"/>
              <a:t> </a:t>
            </a:r>
            <a:r>
              <a:rPr lang="en-US" sz="1200" dirty="0"/>
              <a:t>A</a:t>
            </a:r>
            <a:r>
              <a:rPr lang="en-US" sz="1200" dirty="0" smtClean="0"/>
              <a:t>dd enough so it is moist but not wet.</a:t>
            </a:r>
          </a:p>
          <a:p>
            <a:pPr fontAlgn="base">
              <a:buFont typeface="Arial" panose="020B0604020202020204" pitchFamily="34" charset="0"/>
              <a:buChar char="•"/>
            </a:pPr>
            <a:endParaRPr lang="en-US" sz="1200" dirty="0"/>
          </a:p>
          <a:p>
            <a:pPr fontAlgn="base">
              <a:buFont typeface="Arial" panose="020B0604020202020204" pitchFamily="34" charset="0"/>
              <a:buChar char="•"/>
            </a:pPr>
            <a:r>
              <a:rPr lang="en-US" sz="1200" dirty="0"/>
              <a:t>Oxygen (air</a:t>
            </a:r>
            <a:r>
              <a:rPr lang="en-US" sz="1200" dirty="0" smtClean="0"/>
              <a:t>) :</a:t>
            </a:r>
          </a:p>
          <a:p>
            <a:pPr fontAlgn="base"/>
            <a:r>
              <a:rPr lang="en-US" sz="1200" dirty="0"/>
              <a:t>R</a:t>
            </a:r>
            <a:r>
              <a:rPr lang="en-US" sz="1200" dirty="0" smtClean="0"/>
              <a:t>emember to make sure you have poked some small air holes in columns three and four.</a:t>
            </a:r>
          </a:p>
        </p:txBody>
      </p:sp>
      <p:sp>
        <p:nvSpPr>
          <p:cNvPr id="14" name="Rectangle 13"/>
          <p:cNvSpPr/>
          <p:nvPr/>
        </p:nvSpPr>
        <p:spPr>
          <a:xfrm>
            <a:off x="6428096" y="4438052"/>
            <a:ext cx="4599827" cy="2185214"/>
          </a:xfrm>
          <a:prstGeom prst="rect">
            <a:avLst/>
          </a:prstGeom>
          <a:ln>
            <a:solidFill>
              <a:schemeClr val="tx1"/>
            </a:solidFill>
          </a:ln>
        </p:spPr>
        <p:txBody>
          <a:bodyPr wrap="square">
            <a:spAutoFit/>
          </a:bodyPr>
          <a:lstStyle/>
          <a:p>
            <a:pPr fontAlgn="base"/>
            <a:r>
              <a:rPr lang="en-US" sz="1400" b="1" dirty="0" smtClean="0"/>
              <a:t>Investigate what happens over time:</a:t>
            </a:r>
          </a:p>
          <a:p>
            <a:pPr fontAlgn="base"/>
            <a:r>
              <a:rPr lang="en-US" sz="1200" dirty="0" smtClean="0"/>
              <a:t>How often will you observe your column?</a:t>
            </a:r>
          </a:p>
          <a:p>
            <a:pPr fontAlgn="base"/>
            <a:r>
              <a:rPr lang="en-US" sz="1200" dirty="0" smtClean="0"/>
              <a:t>What measurements do you plan to take?</a:t>
            </a:r>
          </a:p>
          <a:p>
            <a:pPr fontAlgn="base"/>
            <a:r>
              <a:rPr lang="en-US" sz="1200" dirty="0"/>
              <a:t>	</a:t>
            </a:r>
            <a:r>
              <a:rPr lang="en-US" sz="1200" i="1" dirty="0" smtClean="0"/>
              <a:t>Temperature? </a:t>
            </a:r>
          </a:p>
          <a:p>
            <a:pPr fontAlgn="base"/>
            <a:r>
              <a:rPr lang="en-US" sz="1200" i="1" dirty="0"/>
              <a:t>	</a:t>
            </a:r>
            <a:r>
              <a:rPr lang="en-US" sz="1200" i="1" dirty="0" smtClean="0"/>
              <a:t>Visual descriptions? </a:t>
            </a:r>
          </a:p>
          <a:p>
            <a:pPr fontAlgn="base"/>
            <a:r>
              <a:rPr lang="en-US" sz="1200" i="1" dirty="0"/>
              <a:t>	</a:t>
            </a:r>
            <a:r>
              <a:rPr lang="en-US" sz="1200" i="1" dirty="0" smtClean="0"/>
              <a:t>Height of materials inside the column? </a:t>
            </a:r>
            <a:endParaRPr lang="en-US" sz="1200" i="1" dirty="0"/>
          </a:p>
          <a:p>
            <a:pPr fontAlgn="base"/>
            <a:r>
              <a:rPr lang="en-US" sz="1400" dirty="0" smtClean="0"/>
              <a:t>An important piece of science is sharing what you discover.  </a:t>
            </a:r>
          </a:p>
          <a:p>
            <a:pPr fontAlgn="base"/>
            <a:r>
              <a:rPr lang="en-US" sz="1200" dirty="0" smtClean="0"/>
              <a:t>How will you share your observations?</a:t>
            </a:r>
          </a:p>
          <a:p>
            <a:pPr fontAlgn="base"/>
            <a:r>
              <a:rPr lang="en-US" sz="1200" dirty="0"/>
              <a:t>	</a:t>
            </a:r>
            <a:r>
              <a:rPr lang="en-US" sz="1200" i="1" dirty="0" smtClean="0"/>
              <a:t>A poster presentation like </a:t>
            </a:r>
            <a:r>
              <a:rPr lang="en-US" sz="1200" i="1" dirty="0" err="1" smtClean="0"/>
              <a:t>K’lona</a:t>
            </a:r>
            <a:r>
              <a:rPr lang="en-US" sz="1200" i="1" dirty="0" smtClean="0"/>
              <a:t> did?</a:t>
            </a:r>
          </a:p>
          <a:p>
            <a:pPr fontAlgn="base"/>
            <a:r>
              <a:rPr lang="en-US" sz="1200" i="1" dirty="0"/>
              <a:t>	</a:t>
            </a:r>
            <a:r>
              <a:rPr lang="en-US" sz="1200" i="1" dirty="0" smtClean="0"/>
              <a:t>A video?</a:t>
            </a:r>
          </a:p>
          <a:p>
            <a:pPr fontAlgn="base"/>
            <a:r>
              <a:rPr lang="en-US" sz="1200" i="1" dirty="0"/>
              <a:t>	</a:t>
            </a:r>
            <a:r>
              <a:rPr lang="en-US" sz="1200" i="1" dirty="0" smtClean="0"/>
              <a:t>An art piece?</a:t>
            </a:r>
          </a:p>
        </p:txBody>
      </p:sp>
      <p:sp>
        <p:nvSpPr>
          <p:cNvPr id="15" name="Rectangle 14"/>
          <p:cNvSpPr/>
          <p:nvPr/>
        </p:nvSpPr>
        <p:spPr>
          <a:xfrm>
            <a:off x="733574" y="1168198"/>
            <a:ext cx="1590885" cy="307777"/>
          </a:xfrm>
          <a:prstGeom prst="rect">
            <a:avLst/>
          </a:prstGeom>
        </p:spPr>
        <p:txBody>
          <a:bodyPr wrap="none">
            <a:spAutoFit/>
          </a:bodyPr>
          <a:lstStyle/>
          <a:p>
            <a:pPr fontAlgn="base"/>
            <a:r>
              <a:rPr lang="en-US" sz="1400" b="1" dirty="0" smtClean="0"/>
              <a:t>Build your column:</a:t>
            </a:r>
            <a:endParaRPr lang="en-US" sz="1400" b="1" dirty="0"/>
          </a:p>
        </p:txBody>
      </p:sp>
    </p:spTree>
    <p:extLst>
      <p:ext uri="{BB962C8B-B14F-4D97-AF65-F5344CB8AC3E}">
        <p14:creationId xmlns:p14="http://schemas.microsoft.com/office/powerpoint/2010/main" val="566773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802946" y="255140"/>
            <a:ext cx="10555618" cy="767195"/>
          </a:xfrm>
          <a:prstGeom prst="rect">
            <a:avLst/>
          </a:prstGeom>
          <a:solidFill>
            <a:srgbClr val="9B2D1F"/>
          </a:solidFill>
          <a:ln w="25400" algn="ctr">
            <a:solidFill>
              <a:srgbClr val="9B2D1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rtlCol="0" anchor="ctr"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solidFill>
                  <a:schemeClr val="bg1"/>
                </a:solidFill>
              </a:rPr>
              <a:t>Search for </a:t>
            </a:r>
            <a:r>
              <a:rPr lang="en-US" sz="3200" dirty="0" smtClean="0">
                <a:solidFill>
                  <a:schemeClr val="bg1"/>
                </a:solidFill>
              </a:rPr>
              <a:t>compost critters</a:t>
            </a:r>
            <a:r>
              <a:rPr lang="en-US" sz="3200" dirty="0" smtClean="0">
                <a:solidFill>
                  <a:schemeClr val="bg1"/>
                </a:solidFill>
              </a:rPr>
              <a:t> </a:t>
            </a:r>
            <a:r>
              <a:rPr lang="en-US" sz="3200" dirty="0" smtClean="0">
                <a:solidFill>
                  <a:schemeClr val="bg1"/>
                </a:solidFill>
              </a:rPr>
              <a:t>in nature</a:t>
            </a:r>
            <a:endParaRPr lang="en-US" sz="3200" dirty="0">
              <a:solidFill>
                <a:schemeClr val="bg1"/>
              </a:solidFill>
            </a:endParaRPr>
          </a:p>
        </p:txBody>
      </p:sp>
      <p:sp>
        <p:nvSpPr>
          <p:cNvPr id="9" name="TextBox 8"/>
          <p:cNvSpPr txBox="1"/>
          <p:nvPr/>
        </p:nvSpPr>
        <p:spPr>
          <a:xfrm>
            <a:off x="751981" y="1407154"/>
            <a:ext cx="10657548" cy="1200329"/>
          </a:xfrm>
          <a:prstGeom prst="rect">
            <a:avLst/>
          </a:prstGeom>
          <a:noFill/>
        </p:spPr>
        <p:txBody>
          <a:bodyPr wrap="square" rtlCol="0">
            <a:spAutoFit/>
          </a:bodyPr>
          <a:lstStyle/>
          <a:p>
            <a:endParaRPr lang="en-US" i="1" dirty="0"/>
          </a:p>
          <a:p>
            <a:endParaRPr lang="en-US" i="1" dirty="0" smtClean="0"/>
          </a:p>
          <a:p>
            <a:endParaRPr lang="en-US" i="1" dirty="0"/>
          </a:p>
          <a:p>
            <a:endParaRPr lang="en-US" dirty="0"/>
          </a:p>
        </p:txBody>
      </p:sp>
      <p:pic>
        <p:nvPicPr>
          <p:cNvPr id="2" name="Picture 1"/>
          <p:cNvPicPr>
            <a:picLocks noChangeAspect="1"/>
          </p:cNvPicPr>
          <p:nvPr/>
        </p:nvPicPr>
        <p:blipFill rotWithShape="1">
          <a:blip r:embed="rId3"/>
          <a:srcRect t="2080" b="847"/>
          <a:stretch/>
        </p:blipFill>
        <p:spPr>
          <a:xfrm>
            <a:off x="406874" y="1150608"/>
            <a:ext cx="6458383" cy="4860109"/>
          </a:xfrm>
          <a:prstGeom prst="rect">
            <a:avLst/>
          </a:prstGeom>
        </p:spPr>
      </p:pic>
      <p:sp>
        <p:nvSpPr>
          <p:cNvPr id="3" name="TextBox 2"/>
          <p:cNvSpPr txBox="1"/>
          <p:nvPr/>
        </p:nvSpPr>
        <p:spPr>
          <a:xfrm>
            <a:off x="6534151" y="1010893"/>
            <a:ext cx="5025503" cy="5632311"/>
          </a:xfrm>
          <a:prstGeom prst="rect">
            <a:avLst/>
          </a:prstGeom>
          <a:noFill/>
        </p:spPr>
        <p:txBody>
          <a:bodyPr wrap="square" rtlCol="0">
            <a:spAutoFit/>
          </a:bodyPr>
          <a:lstStyle/>
          <a:p>
            <a:r>
              <a:rPr lang="en-US" dirty="0" smtClean="0"/>
              <a:t>How many of these can you find outside?</a:t>
            </a:r>
          </a:p>
          <a:p>
            <a:endParaRPr lang="en-US" dirty="0"/>
          </a:p>
          <a:p>
            <a:r>
              <a:rPr lang="en-US" dirty="0" smtClean="0"/>
              <a:t>Try searching in many different places:</a:t>
            </a:r>
          </a:p>
          <a:p>
            <a:pPr lvl="1"/>
            <a:r>
              <a:rPr lang="en-US" i="1" dirty="0" smtClean="0"/>
              <a:t>under logs</a:t>
            </a:r>
          </a:p>
          <a:p>
            <a:pPr lvl="1"/>
            <a:r>
              <a:rPr lang="en-US" i="1" dirty="0" smtClean="0"/>
              <a:t>under benches</a:t>
            </a:r>
          </a:p>
          <a:p>
            <a:pPr lvl="1"/>
            <a:r>
              <a:rPr lang="en-US" i="1" dirty="0" smtClean="0"/>
              <a:t>under a pile of leaves</a:t>
            </a:r>
          </a:p>
          <a:p>
            <a:pPr lvl="1"/>
            <a:r>
              <a:rPr lang="en-US" i="1" dirty="0" smtClean="0"/>
              <a:t>in the soil</a:t>
            </a:r>
          </a:p>
          <a:p>
            <a:r>
              <a:rPr lang="en-US" i="1" dirty="0"/>
              <a:t>	</a:t>
            </a:r>
            <a:endParaRPr lang="en-US" i="1" dirty="0" smtClean="0"/>
          </a:p>
          <a:p>
            <a:r>
              <a:rPr lang="en-US" dirty="0" smtClean="0"/>
              <a:t>What location did you find the most compost critters in?</a:t>
            </a:r>
          </a:p>
          <a:p>
            <a:endParaRPr lang="en-US" i="1" dirty="0" smtClean="0"/>
          </a:p>
          <a:p>
            <a:r>
              <a:rPr lang="en-US" b="1" dirty="0" smtClean="0"/>
              <a:t>Document your observations with a camera and share with us what you find!</a:t>
            </a:r>
          </a:p>
          <a:p>
            <a:endParaRPr lang="en-US" dirty="0"/>
          </a:p>
          <a:p>
            <a:r>
              <a:rPr lang="en-US" dirty="0" smtClean="0"/>
              <a:t>If you didn’t find many, why do you think that is the case?  </a:t>
            </a:r>
          </a:p>
          <a:p>
            <a:pPr lvl="1"/>
            <a:r>
              <a:rPr lang="en-US" i="1" dirty="0" smtClean="0"/>
              <a:t>What time of day did you search?</a:t>
            </a:r>
          </a:p>
          <a:p>
            <a:pPr lvl="1"/>
            <a:r>
              <a:rPr lang="en-US" i="1" dirty="0" smtClean="0"/>
              <a:t>What was the weather like? Was it hot outside, cold, wet, or dry?</a:t>
            </a:r>
          </a:p>
          <a:p>
            <a:pPr lvl="1"/>
            <a:endParaRPr lang="en-US" i="1" dirty="0" smtClean="0"/>
          </a:p>
        </p:txBody>
      </p:sp>
    </p:spTree>
    <p:extLst>
      <p:ext uri="{BB962C8B-B14F-4D97-AF65-F5344CB8AC3E}">
        <p14:creationId xmlns:p14="http://schemas.microsoft.com/office/powerpoint/2010/main" val="3118993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type="title"/>
          </p:nvPr>
        </p:nvSpPr>
        <p:spPr bwMode="auto">
          <a:xfrm>
            <a:off x="838200" y="365125"/>
            <a:ext cx="10515600" cy="930275"/>
          </a:xfrm>
          <a:prstGeom prst="rect">
            <a:avLst/>
          </a:prstGeom>
          <a:solidFill>
            <a:srgbClr val="9B2D1F"/>
          </a:solidFill>
          <a:ln w="25400" algn="ctr">
            <a:solidFill>
              <a:srgbClr val="9B2D1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rtlCol="0" anchor="ctr"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solidFill>
                  <a:schemeClr val="bg1"/>
                </a:solidFill>
              </a:rPr>
              <a:t>Make an edible </a:t>
            </a:r>
            <a:r>
              <a:rPr lang="en-US" sz="3200" dirty="0">
                <a:solidFill>
                  <a:schemeClr val="bg1"/>
                </a:solidFill>
              </a:rPr>
              <a:t>c</a:t>
            </a:r>
            <a:r>
              <a:rPr lang="en-US" sz="3200" dirty="0" smtClean="0">
                <a:solidFill>
                  <a:schemeClr val="bg1"/>
                </a:solidFill>
              </a:rPr>
              <a:t>ompost </a:t>
            </a:r>
            <a:r>
              <a:rPr lang="en-US" sz="3200" dirty="0">
                <a:solidFill>
                  <a:schemeClr val="bg1"/>
                </a:solidFill>
              </a:rPr>
              <a:t>s</a:t>
            </a:r>
            <a:r>
              <a:rPr lang="en-US" sz="3200" dirty="0" smtClean="0">
                <a:solidFill>
                  <a:schemeClr val="bg1"/>
                </a:solidFill>
              </a:rPr>
              <a:t>nack</a:t>
            </a:r>
            <a:endParaRPr lang="en-US" sz="3200" dirty="0">
              <a:solidFill>
                <a:schemeClr val="bg1"/>
              </a:solidFill>
            </a:endParaRPr>
          </a:p>
        </p:txBody>
      </p:sp>
      <p:pic>
        <p:nvPicPr>
          <p:cNvPr id="1026" name="Picture 2" descr="“Edible” Compos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94206" y="2979511"/>
            <a:ext cx="3809625" cy="24698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may contain: plant and outdo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8818" y="2661014"/>
            <a:ext cx="3545115" cy="265883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48590" y="1335908"/>
            <a:ext cx="8983578" cy="461665"/>
          </a:xfrm>
          <a:prstGeom prst="rect">
            <a:avLst/>
          </a:prstGeom>
          <a:noFill/>
        </p:spPr>
        <p:txBody>
          <a:bodyPr wrap="square" rtlCol="0">
            <a:spAutoFit/>
          </a:bodyPr>
          <a:lstStyle/>
          <a:p>
            <a:r>
              <a:rPr lang="en-US" sz="2400" dirty="0" smtClean="0"/>
              <a:t>Try making this simple 3 ingredient snack to model worm composting!</a:t>
            </a:r>
            <a:endParaRPr lang="en-US" sz="2400" dirty="0"/>
          </a:p>
        </p:txBody>
      </p:sp>
      <p:sp>
        <p:nvSpPr>
          <p:cNvPr id="11" name="Rectangle 10"/>
          <p:cNvSpPr/>
          <p:nvPr/>
        </p:nvSpPr>
        <p:spPr>
          <a:xfrm>
            <a:off x="1012369" y="2014683"/>
            <a:ext cx="3826330" cy="646331"/>
          </a:xfrm>
          <a:prstGeom prst="rect">
            <a:avLst/>
          </a:prstGeom>
        </p:spPr>
        <p:txBody>
          <a:bodyPr wrap="square">
            <a:spAutoFit/>
          </a:bodyPr>
          <a:lstStyle/>
          <a:p>
            <a:pPr algn="ctr"/>
            <a:r>
              <a:rPr lang="en-US" dirty="0" smtClean="0"/>
              <a:t>The real version from </a:t>
            </a:r>
            <a:r>
              <a:rPr lang="en-US" dirty="0" err="1" smtClean="0"/>
              <a:t>K’Lona’s</a:t>
            </a:r>
            <a:r>
              <a:rPr lang="en-US" dirty="0" smtClean="0"/>
              <a:t> research</a:t>
            </a:r>
          </a:p>
          <a:p>
            <a:pPr algn="ctr"/>
            <a:r>
              <a:rPr lang="en-US" dirty="0" smtClean="0"/>
              <a:t>(don’t eat these)</a:t>
            </a:r>
            <a:endParaRPr lang="en-US" dirty="0"/>
          </a:p>
        </p:txBody>
      </p:sp>
      <p:sp>
        <p:nvSpPr>
          <p:cNvPr id="13" name="Rectangle 12"/>
          <p:cNvSpPr/>
          <p:nvPr/>
        </p:nvSpPr>
        <p:spPr>
          <a:xfrm>
            <a:off x="6096000" y="2028405"/>
            <a:ext cx="5072273" cy="923330"/>
          </a:xfrm>
          <a:prstGeom prst="rect">
            <a:avLst/>
          </a:prstGeom>
        </p:spPr>
        <p:txBody>
          <a:bodyPr wrap="square">
            <a:spAutoFit/>
          </a:bodyPr>
          <a:lstStyle/>
          <a:p>
            <a:pPr algn="ctr"/>
            <a:r>
              <a:rPr lang="en-US" dirty="0"/>
              <a:t>The </a:t>
            </a:r>
            <a:r>
              <a:rPr lang="en-US" dirty="0" smtClean="0"/>
              <a:t>edible version!</a:t>
            </a:r>
          </a:p>
          <a:p>
            <a:pPr algn="ctr"/>
            <a:r>
              <a:rPr lang="en-US" dirty="0" smtClean="0"/>
              <a:t>Assemble and eat:</a:t>
            </a:r>
          </a:p>
          <a:p>
            <a:pPr algn="ctr"/>
            <a:r>
              <a:rPr lang="en-US" dirty="0" smtClean="0"/>
              <a:t>Chocolate pudding, crushed Oreos, gummy worms!</a:t>
            </a:r>
            <a:endParaRPr lang="en-US" dirty="0"/>
          </a:p>
        </p:txBody>
      </p:sp>
      <p:sp>
        <p:nvSpPr>
          <p:cNvPr id="14" name="Rectangle 13"/>
          <p:cNvSpPr/>
          <p:nvPr/>
        </p:nvSpPr>
        <p:spPr>
          <a:xfrm>
            <a:off x="748414" y="5838975"/>
            <a:ext cx="10695172" cy="738664"/>
          </a:xfrm>
          <a:prstGeom prst="rect">
            <a:avLst/>
          </a:prstGeom>
        </p:spPr>
        <p:txBody>
          <a:bodyPr wrap="square">
            <a:spAutoFit/>
          </a:bodyPr>
          <a:lstStyle/>
          <a:p>
            <a:pPr algn="ctr"/>
            <a:r>
              <a:rPr lang="en-US" sz="2400" dirty="0" smtClean="0"/>
              <a:t>Do you have another idea for a compost snack?  Share your recipe in the comments!</a:t>
            </a:r>
            <a:endParaRPr lang="en-US" sz="2400" dirty="0"/>
          </a:p>
          <a:p>
            <a:pPr algn="ctr"/>
            <a:endParaRPr lang="en-US" dirty="0"/>
          </a:p>
        </p:txBody>
      </p:sp>
      <p:sp>
        <p:nvSpPr>
          <p:cNvPr id="15" name="Rectangle 14"/>
          <p:cNvSpPr/>
          <p:nvPr/>
        </p:nvSpPr>
        <p:spPr>
          <a:xfrm>
            <a:off x="838200" y="2000629"/>
            <a:ext cx="4231105" cy="3635290"/>
          </a:xfrm>
          <a:prstGeom prst="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Rectangle 17"/>
          <p:cNvSpPr/>
          <p:nvPr/>
        </p:nvSpPr>
        <p:spPr>
          <a:xfrm>
            <a:off x="6151104" y="2000629"/>
            <a:ext cx="5017169" cy="3635290"/>
          </a:xfrm>
          <a:prstGeom prst="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85611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938305" y="381137"/>
            <a:ext cx="9198069" cy="6218976"/>
            <a:chOff x="104063137" y="106660104"/>
            <a:chExt cx="9474406" cy="6993069"/>
          </a:xfrm>
        </p:grpSpPr>
        <p:sp>
          <p:nvSpPr>
            <p:cNvPr id="5" name="Text Box 3"/>
            <p:cNvSpPr txBox="1">
              <a:spLocks noChangeArrowheads="1"/>
            </p:cNvSpPr>
            <p:nvPr/>
          </p:nvSpPr>
          <p:spPr bwMode="auto">
            <a:xfrm>
              <a:off x="104063137" y="106897902"/>
              <a:ext cx="2473603" cy="3682129"/>
            </a:xfrm>
            <a:prstGeom prst="rect">
              <a:avLst/>
            </a:prstGeom>
            <a:noFill/>
            <a:ln>
              <a:noFill/>
            </a:ln>
            <a:effectLst/>
            <a:extLst>
              <a:ext uri="{909E8E84-426E-40DD-AFC4-6F175D3DCCD1}">
                <a14:hiddenFill xmlns:a14="http://schemas.microsoft.com/office/drawing/2010/main">
                  <a:solidFill>
                    <a:srgbClr val="696464"/>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9B2D1F"/>
                  </a:solidFill>
                  <a:effectLst/>
                  <a:latin typeface="Calibri" panose="020F0502020204030204" pitchFamily="34" charset="0"/>
                </a:rPr>
                <a:t>How </a:t>
              </a:r>
              <a:r>
                <a:rPr kumimoji="0" lang="en-US" altLang="en-US" b="1" i="0" u="none" strike="noStrike" cap="none" normalizeH="0" baseline="0" dirty="0" smtClean="0">
                  <a:ln>
                    <a:noFill/>
                  </a:ln>
                  <a:solidFill>
                    <a:srgbClr val="9B2D1F"/>
                  </a:solidFill>
                  <a:effectLst/>
                  <a:latin typeface="Calibri" panose="020F0502020204030204" pitchFamily="34" charset="0"/>
                </a:rPr>
                <a:t>can you become an</a:t>
              </a:r>
              <a:r>
                <a:rPr kumimoji="0" lang="en-US" altLang="en-US" b="1" i="0" u="none" strike="noStrike" cap="none" normalizeH="0" dirty="0" smtClean="0">
                  <a:ln>
                    <a:noFill/>
                  </a:ln>
                  <a:solidFill>
                    <a:srgbClr val="9B2D1F"/>
                  </a:solidFill>
                  <a:effectLst/>
                  <a:latin typeface="Calibri" panose="020F0502020204030204" pitchFamily="34" charset="0"/>
                </a:rPr>
                <a:t> </a:t>
              </a:r>
              <a:r>
                <a:rPr kumimoji="0" lang="en-US" altLang="en-US" b="1" i="0" u="none" strike="noStrike" cap="none" normalizeH="0" dirty="0" smtClean="0">
                  <a:ln>
                    <a:noFill/>
                  </a:ln>
                  <a:solidFill>
                    <a:srgbClr val="9B2D1F"/>
                  </a:solidFill>
                  <a:effectLst/>
                  <a:latin typeface="Calibri" panose="020F0502020204030204" pitchFamily="34" charset="0"/>
                </a:rPr>
                <a:t>environmental scientist</a:t>
              </a:r>
              <a:r>
                <a:rPr kumimoji="0" lang="en-US" altLang="en-US" b="1" i="0" u="none" strike="noStrike" cap="none" normalizeH="0" baseline="0" dirty="0" smtClean="0">
                  <a:ln>
                    <a:noFill/>
                  </a:ln>
                  <a:solidFill>
                    <a:srgbClr val="9B2D1F"/>
                  </a:solidFill>
                  <a:effectLst/>
                  <a:latin typeface="Calibri" panose="020F0502020204030204" pitchFamily="34" charset="0"/>
                </a:rPr>
                <a:t>?</a:t>
              </a:r>
              <a:endParaRPr kumimoji="0" lang="en-US" altLang="en-US" b="1" i="0" u="none" strike="noStrike" cap="none" normalizeH="0" baseline="0" dirty="0" smtClean="0">
                <a:ln>
                  <a:noFill/>
                </a:ln>
                <a:solidFill>
                  <a:srgbClr val="9B2D1F"/>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United Tribes Technical College has many degree paths that can lead to a career in </a:t>
              </a:r>
              <a:r>
                <a:rPr kumimoji="0" lang="en-US" altLang="en-US" sz="1600" b="0" i="0" u="none" strike="noStrike" cap="none" normalizeH="0" baseline="0" dirty="0" smtClean="0">
                  <a:ln>
                    <a:noFill/>
                  </a:ln>
                  <a:solidFill>
                    <a:srgbClr val="000000"/>
                  </a:solidFill>
                  <a:effectLst/>
                  <a:latin typeface="Calibri" panose="020F0502020204030204" pitchFamily="34" charset="0"/>
                </a:rPr>
                <a:t>environmental science.  Visit </a:t>
              </a:r>
              <a:r>
                <a:rPr kumimoji="0" lang="en-US" altLang="en-US" sz="1600" b="0" i="0" u="none" strike="noStrike" cap="none" normalizeH="0" baseline="0" dirty="0" smtClean="0">
                  <a:ln>
                    <a:noFill/>
                  </a:ln>
                  <a:solidFill>
                    <a:srgbClr val="000000"/>
                  </a:solidFill>
                  <a:effectLst/>
                  <a:latin typeface="Calibri" panose="020F0502020204030204" pitchFamily="34" charset="0"/>
                </a:rPr>
                <a:t>the various websites to learn more about our programs and reach out to us to learn more!</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6" name="Oval 4"/>
            <p:cNvSpPr>
              <a:spLocks noChangeArrowheads="1"/>
            </p:cNvSpPr>
            <p:nvPr/>
          </p:nvSpPr>
          <p:spPr bwMode="auto">
            <a:xfrm>
              <a:off x="106947438" y="106660104"/>
              <a:ext cx="6525088" cy="6737684"/>
            </a:xfrm>
            <a:prstGeom prst="ellipse">
              <a:avLst/>
            </a:prstGeom>
            <a:solidFill>
              <a:srgbClr val="FFFFFF"/>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2053" name="AutoShape 5"/>
            <p:cNvCxnSpPr>
              <a:cxnSpLocks noChangeShapeType="1"/>
            </p:cNvCxnSpPr>
            <p:nvPr/>
          </p:nvCxnSpPr>
          <p:spPr bwMode="auto">
            <a:xfrm flipH="1">
              <a:off x="107951280" y="107660444"/>
              <a:ext cx="4556734" cy="4785337"/>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54" name="AutoShape 6"/>
            <p:cNvCxnSpPr>
              <a:cxnSpLocks noChangeShapeType="1"/>
            </p:cNvCxnSpPr>
            <p:nvPr/>
          </p:nvCxnSpPr>
          <p:spPr bwMode="auto">
            <a:xfrm>
              <a:off x="107911951" y="107640678"/>
              <a:ext cx="4596063" cy="4776536"/>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7" name="Text Box 7"/>
            <p:cNvSpPr txBox="1">
              <a:spLocks noChangeArrowheads="1"/>
            </p:cNvSpPr>
            <p:nvPr/>
          </p:nvSpPr>
          <p:spPr bwMode="auto">
            <a:xfrm>
              <a:off x="108475064" y="106774404"/>
              <a:ext cx="3501191" cy="2767263"/>
            </a:xfrm>
            <a:prstGeom prst="rect">
              <a:avLst/>
            </a:prstGeom>
            <a:noFill/>
            <a:ln>
              <a:noFill/>
            </a:ln>
            <a:effectLst/>
            <a:extLst>
              <a:ext uri="{909E8E84-426E-40DD-AFC4-6F175D3DCCD1}">
                <a14:hiddenFill xmlns:a14="http://schemas.microsoft.com/office/drawing/2010/main">
                  <a:solidFill>
                    <a:srgbClr val="696464"/>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9B2D1F"/>
                  </a:solidFill>
                  <a:effectLst/>
                  <a:latin typeface="Calibri" panose="020F0502020204030204" pitchFamily="34" charset="0"/>
                </a:rPr>
                <a:t>Environmental Science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9B2D1F"/>
                  </a:solidFill>
                  <a:effectLst/>
                  <a:latin typeface="Calibri" panose="020F0502020204030204" pitchFamily="34" charset="0"/>
                </a:rPr>
                <a:t>and Research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rPr>
                <a:t>2 </a:t>
              </a:r>
              <a:r>
                <a:rPr kumimoji="0" lang="en-US" altLang="en-US" sz="1400" b="0" i="0" u="none" strike="noStrike" cap="none" normalizeH="0" baseline="0" dirty="0" err="1" smtClean="0">
                  <a:ln>
                    <a:noFill/>
                  </a:ln>
                  <a:solidFill>
                    <a:srgbClr val="000000"/>
                  </a:solidFill>
                  <a:effectLst/>
                  <a:latin typeface="Calibri" panose="020F0502020204030204" pitchFamily="34" charset="0"/>
                </a:rPr>
                <a:t>yr</a:t>
              </a:r>
              <a:r>
                <a:rPr kumimoji="0" lang="en-US" altLang="en-US" sz="1400" b="0" i="0" u="none" strike="noStrike" cap="none" normalizeH="0" baseline="0" dirty="0" smtClean="0">
                  <a:ln>
                    <a:noFill/>
                  </a:ln>
                  <a:solidFill>
                    <a:srgbClr val="000000"/>
                  </a:solidFill>
                  <a:effectLst/>
                  <a:latin typeface="Calibri" panose="020F0502020204030204" pitchFamily="34" charset="0"/>
                </a:rPr>
                <a:t> Associates and 4 </a:t>
              </a:r>
              <a:r>
                <a:rPr kumimoji="0" lang="en-US" altLang="en-US" sz="1400" b="0" i="0" u="none" strike="noStrike" cap="none" normalizeH="0" baseline="0" dirty="0" err="1" smtClean="0">
                  <a:ln>
                    <a:noFill/>
                  </a:ln>
                  <a:solidFill>
                    <a:srgbClr val="000000"/>
                  </a:solidFill>
                  <a:effectLst/>
                  <a:latin typeface="Calibri" panose="020F0502020204030204" pitchFamily="34" charset="0"/>
                </a:rPr>
                <a:t>yr</a:t>
              </a:r>
              <a:r>
                <a:rPr kumimoji="0" lang="en-US" altLang="en-US" sz="1400" b="0" i="0" u="none" strike="noStrike" cap="none" normalizeH="0" baseline="0" dirty="0" smtClean="0">
                  <a:ln>
                    <a:noFill/>
                  </a:ln>
                  <a:solidFill>
                    <a:srgbClr val="000000"/>
                  </a:solidFill>
                  <a:effectLst/>
                  <a:latin typeface="Calibri" panose="020F0502020204030204" pitchFamily="34" charset="0"/>
                </a:rPr>
                <a:t> Bachelors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alibri" panose="020F0502020204030204" pitchFamily="34" charset="0"/>
                </a:rPr>
                <a:t>Contact Information: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rPr>
                <a:t>Mandy Guinn; mguinn@uttc.edu</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rPr>
                <a:t>https://uttc.edu/environmental-science-research/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Text Box 8"/>
            <p:cNvSpPr txBox="1">
              <a:spLocks noChangeArrowheads="1"/>
            </p:cNvSpPr>
            <p:nvPr/>
          </p:nvSpPr>
          <p:spPr bwMode="auto">
            <a:xfrm>
              <a:off x="107038661" y="109049575"/>
              <a:ext cx="2286000" cy="2743200"/>
            </a:xfrm>
            <a:prstGeom prst="rect">
              <a:avLst/>
            </a:prstGeom>
            <a:noFill/>
            <a:ln>
              <a:noFill/>
            </a:ln>
            <a:effectLst/>
            <a:extLst>
              <a:ext uri="{909E8E84-426E-40DD-AFC4-6F175D3DCCD1}">
                <a14:hiddenFill xmlns:a14="http://schemas.microsoft.com/office/drawing/2010/main">
                  <a:solidFill>
                    <a:srgbClr val="696464"/>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9B2D1F"/>
                  </a:solidFill>
                  <a:effectLst/>
                  <a:latin typeface="Calibri" panose="020F0502020204030204" pitchFamily="34" charset="0"/>
                </a:rPr>
                <a:t>Pre-Engineering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rPr>
                <a:t>2 </a:t>
              </a:r>
              <a:r>
                <a:rPr kumimoji="0" lang="en-US" altLang="en-US" sz="1400" b="0" i="0" u="none" strike="noStrike" cap="none" normalizeH="0" baseline="0" dirty="0" err="1" smtClean="0">
                  <a:ln>
                    <a:noFill/>
                  </a:ln>
                  <a:solidFill>
                    <a:srgbClr val="000000"/>
                  </a:solidFill>
                  <a:effectLst/>
                  <a:latin typeface="Calibri" panose="020F0502020204030204" pitchFamily="34" charset="0"/>
                </a:rPr>
                <a:t>yr</a:t>
              </a:r>
              <a:r>
                <a:rPr kumimoji="0" lang="en-US" altLang="en-US" sz="1400" b="0" i="0" u="none" strike="noStrike" cap="none" normalizeH="0" baseline="0" dirty="0" smtClean="0">
                  <a:ln>
                    <a:noFill/>
                  </a:ln>
                  <a:solidFill>
                    <a:srgbClr val="000000"/>
                  </a:solidFill>
                  <a:effectLst/>
                  <a:latin typeface="Calibri" panose="020F0502020204030204" pitchFamily="34" charset="0"/>
                </a:rPr>
                <a:t> Associates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alibri" panose="020F0502020204030204" pitchFamily="34" charset="0"/>
                </a:rPr>
                <a:t>Contact Information:</a:t>
              </a:r>
              <a:endParaRPr kumimoji="0" lang="en-US" altLang="en-US" sz="1400" b="0" i="0" u="none" strike="noStrike" cap="none" normalizeH="0" baseline="0" dirty="0" smtClean="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rPr>
                <a:t>Alexa Azure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rPr>
                <a:t>aazure@uttc.edu</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rPr>
                <a:t>https://uttc.edu/pre-engineering/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Text Box 9"/>
            <p:cNvSpPr txBox="1">
              <a:spLocks noChangeArrowheads="1"/>
            </p:cNvSpPr>
            <p:nvPr/>
          </p:nvSpPr>
          <p:spPr bwMode="auto">
            <a:xfrm>
              <a:off x="108691850" y="111039784"/>
              <a:ext cx="3067618" cy="2613389"/>
            </a:xfrm>
            <a:prstGeom prst="rect">
              <a:avLst/>
            </a:prstGeom>
            <a:noFill/>
            <a:ln>
              <a:noFill/>
            </a:ln>
            <a:effectLst/>
            <a:extLst>
              <a:ext uri="{909E8E84-426E-40DD-AFC4-6F175D3DCCD1}">
                <a14:hiddenFill xmlns:a14="http://schemas.microsoft.com/office/drawing/2010/main">
                  <a:solidFill>
                    <a:srgbClr val="696464"/>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9B2D1F"/>
                  </a:solidFill>
                  <a:effectLst/>
                  <a:latin typeface="Calibri" panose="020F0502020204030204" pitchFamily="34" charset="0"/>
                </a:rPr>
                <a:t>Sustainable Agriculture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9B2D1F"/>
                  </a:solidFill>
                  <a:effectLst/>
                  <a:latin typeface="Calibri" panose="020F0502020204030204" pitchFamily="34" charset="0"/>
                </a:rPr>
                <a:t>and Food Systems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rPr>
                <a:t>2 </a:t>
              </a:r>
              <a:r>
                <a:rPr kumimoji="0" lang="en-US" altLang="en-US" sz="1400" b="0" i="0" u="none" strike="noStrike" cap="none" normalizeH="0" baseline="0" dirty="0" err="1" smtClean="0">
                  <a:ln>
                    <a:noFill/>
                  </a:ln>
                  <a:solidFill>
                    <a:srgbClr val="000000"/>
                  </a:solidFill>
                  <a:effectLst/>
                  <a:latin typeface="Calibri" panose="020F0502020204030204" pitchFamily="34" charset="0"/>
                </a:rPr>
                <a:t>yr</a:t>
              </a:r>
              <a:r>
                <a:rPr kumimoji="0" lang="en-US" altLang="en-US" sz="1400" b="0" i="0" u="none" strike="noStrike" cap="none" normalizeH="0" baseline="0" dirty="0" smtClean="0">
                  <a:ln>
                    <a:noFill/>
                  </a:ln>
                  <a:solidFill>
                    <a:srgbClr val="000000"/>
                  </a:solidFill>
                  <a:effectLst/>
                  <a:latin typeface="Calibri" panose="020F0502020204030204" pitchFamily="34" charset="0"/>
                </a:rPr>
                <a:t> Associates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alibri" panose="020F0502020204030204" pitchFamily="34" charset="0"/>
                </a:rPr>
                <a:t>Contact Information:</a:t>
              </a:r>
              <a:endParaRPr kumimoji="0" lang="en-US" altLang="en-US" sz="1400" b="0" i="0" u="none" strike="noStrike" cap="none" normalizeH="0" baseline="0" dirty="0" smtClean="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rPr>
                <a:t>Brian </a:t>
              </a:r>
              <a:r>
                <a:rPr kumimoji="0" lang="en-US" altLang="en-US" sz="1400" b="0" i="0" u="none" strike="noStrike" cap="none" normalizeH="0" baseline="0" dirty="0" err="1" smtClean="0">
                  <a:ln>
                    <a:noFill/>
                  </a:ln>
                  <a:solidFill>
                    <a:srgbClr val="000000"/>
                  </a:solidFill>
                  <a:effectLst/>
                  <a:latin typeface="Calibri" panose="020F0502020204030204" pitchFamily="34" charset="0"/>
                </a:rPr>
                <a:t>McGinness</a:t>
              </a:r>
              <a:r>
                <a:rPr kumimoji="0" lang="en-US" altLang="en-US" sz="1400" b="0" i="0" u="none" strike="noStrike" cap="none" normalizeH="0" baseline="0" dirty="0" smtClean="0">
                  <a:ln>
                    <a:noFill/>
                  </a:ln>
                  <a:solidFill>
                    <a:srgbClr val="000000"/>
                  </a:solidFill>
                  <a:effectLst/>
                  <a:latin typeface="Calibri" panose="020F0502020204030204" pitchFamily="34" charset="0"/>
                </a:rPr>
                <a:t>; bmcginness@uttc.edu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rPr>
                <a:t>https://uttc.edu/sustainable-agriculture-and-food-systems/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Text Box 10"/>
            <p:cNvSpPr txBox="1">
              <a:spLocks noChangeArrowheads="1"/>
            </p:cNvSpPr>
            <p:nvPr/>
          </p:nvSpPr>
          <p:spPr bwMode="auto">
            <a:xfrm>
              <a:off x="110767273" y="108943125"/>
              <a:ext cx="2770270" cy="2743201"/>
            </a:xfrm>
            <a:prstGeom prst="rect">
              <a:avLst/>
            </a:prstGeom>
            <a:noFill/>
            <a:ln>
              <a:noFill/>
            </a:ln>
            <a:effectLst/>
            <a:extLst>
              <a:ext uri="{909E8E84-426E-40DD-AFC4-6F175D3DCCD1}">
                <a14:hiddenFill xmlns:a14="http://schemas.microsoft.com/office/drawing/2010/main">
                  <a:solidFill>
                    <a:srgbClr val="696464"/>
                  </a:solidFill>
                </a14:hiddenFill>
              </a:ext>
              <a:ext uri="{91240B29-F687-4F45-9708-019B960494DF}">
                <a14:hiddenLine xmlns:a14="http://schemas.microsoft.com/office/drawing/2010/main" w="2540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9B2D1F"/>
                  </a:solidFill>
                  <a:effectLst/>
                  <a:latin typeface="Calibri" panose="020F0502020204030204" pitchFamily="34" charset="0"/>
                </a:rPr>
                <a:t>Computer Information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9B2D1F"/>
                  </a:solidFill>
                  <a:effectLst/>
                  <a:latin typeface="Calibri" panose="020F0502020204030204" pitchFamily="34" charset="0"/>
                </a:rPr>
                <a:t>Technology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rPr>
                <a:t>2 </a:t>
              </a:r>
              <a:r>
                <a:rPr kumimoji="0" lang="en-US" altLang="en-US" sz="1400" b="0" i="0" u="none" strike="noStrike" cap="none" normalizeH="0" baseline="0" dirty="0" err="1" smtClean="0">
                  <a:ln>
                    <a:noFill/>
                  </a:ln>
                  <a:solidFill>
                    <a:srgbClr val="000000"/>
                  </a:solidFill>
                  <a:effectLst/>
                  <a:latin typeface="Calibri" panose="020F0502020204030204" pitchFamily="34" charset="0"/>
                </a:rPr>
                <a:t>yr</a:t>
              </a:r>
              <a:r>
                <a:rPr kumimoji="0" lang="en-US" altLang="en-US" sz="1400" b="0" i="0" u="none" strike="noStrike" cap="none" normalizeH="0" baseline="0" dirty="0" smtClean="0">
                  <a:ln>
                    <a:noFill/>
                  </a:ln>
                  <a:solidFill>
                    <a:srgbClr val="000000"/>
                  </a:solidFill>
                  <a:effectLst/>
                  <a:latin typeface="Calibri" panose="020F0502020204030204" pitchFamily="34" charset="0"/>
                </a:rPr>
                <a:t> Associates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alibri" panose="020F0502020204030204" pitchFamily="34" charset="0"/>
                </a:rPr>
                <a:t>Contact Information: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rPr>
                <a:t>Dennis Lowman; dlowman@uttc.edu</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rPr>
                <a:t>https://uttc.edu/computer-information-technology/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6809194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7232</TotalTime>
  <Words>637</Words>
  <Application>Microsoft Office PowerPoint</Application>
  <PresentationFormat>Widescreen</PresentationFormat>
  <Paragraphs>109</Paragraphs>
  <Slides>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UTTC Student Spotlight: K’Lona Lofton (Cheyenne River)</vt:lpstr>
      <vt:lpstr>PowerPoint Presentation</vt:lpstr>
      <vt:lpstr>PowerPoint Presentation</vt:lpstr>
      <vt:lpstr>Make an edible compost snack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Bahnson</dc:creator>
  <cp:lastModifiedBy>Anna Bahnson</cp:lastModifiedBy>
  <cp:revision>72</cp:revision>
  <dcterms:created xsi:type="dcterms:W3CDTF">2020-04-29T15:34:59Z</dcterms:created>
  <dcterms:modified xsi:type="dcterms:W3CDTF">2020-06-02T13:04:16Z</dcterms:modified>
</cp:coreProperties>
</file>