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256" r:id="rId2"/>
    <p:sldId id="257" r:id="rId3"/>
    <p:sldId id="269" r:id="rId4"/>
    <p:sldId id="258" r:id="rId5"/>
    <p:sldId id="262" r:id="rId6"/>
    <p:sldId id="259" r:id="rId7"/>
    <p:sldId id="261" r:id="rId8"/>
    <p:sldId id="263" r:id="rId9"/>
    <p:sldId id="264" r:id="rId10"/>
    <p:sldId id="265" r:id="rId11"/>
    <p:sldId id="266" r:id="rId12"/>
    <p:sldId id="268"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01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998851-B1FD-481E-BD4A-D13DA9526959}" type="datetimeFigureOut">
              <a:rPr lang="en-US" smtClean="0"/>
              <a:t>10/7/2019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E95AB9-F119-459F-A0EC-19934B88198E}" type="slidenum">
              <a:rPr lang="en-US" smtClean="0"/>
              <a:t>‹#›</a:t>
            </a:fld>
            <a:endParaRPr lang="en-US"/>
          </a:p>
        </p:txBody>
      </p:sp>
    </p:spTree>
    <p:extLst>
      <p:ext uri="{BB962C8B-B14F-4D97-AF65-F5344CB8AC3E}">
        <p14:creationId xmlns:p14="http://schemas.microsoft.com/office/powerpoint/2010/main" val="213246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climate assessment – just read</a:t>
            </a:r>
            <a:endParaRPr lang="en-US" dirty="0"/>
          </a:p>
        </p:txBody>
      </p:sp>
      <p:sp>
        <p:nvSpPr>
          <p:cNvPr id="4" name="Slide Number Placeholder 3"/>
          <p:cNvSpPr>
            <a:spLocks noGrp="1"/>
          </p:cNvSpPr>
          <p:nvPr>
            <p:ph type="sldNum" sz="quarter" idx="10"/>
          </p:nvPr>
        </p:nvSpPr>
        <p:spPr/>
        <p:txBody>
          <a:bodyPr/>
          <a:lstStyle/>
          <a:p>
            <a:fld id="{2FE95AB9-F119-459F-A0EC-19934B88198E}" type="slidenum">
              <a:rPr lang="en-US" smtClean="0"/>
              <a:t>2</a:t>
            </a:fld>
            <a:endParaRPr lang="en-US"/>
          </a:p>
        </p:txBody>
      </p:sp>
    </p:spTree>
    <p:extLst>
      <p:ext uri="{BB962C8B-B14F-4D97-AF65-F5344CB8AC3E}">
        <p14:creationId xmlns:p14="http://schemas.microsoft.com/office/powerpoint/2010/main" val="2263027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climate assessment – just read</a:t>
            </a:r>
            <a:endParaRPr lang="en-US" dirty="0"/>
          </a:p>
        </p:txBody>
      </p:sp>
      <p:sp>
        <p:nvSpPr>
          <p:cNvPr id="4" name="Slide Number Placeholder 3"/>
          <p:cNvSpPr>
            <a:spLocks noGrp="1"/>
          </p:cNvSpPr>
          <p:nvPr>
            <p:ph type="sldNum" sz="quarter" idx="10"/>
          </p:nvPr>
        </p:nvSpPr>
        <p:spPr/>
        <p:txBody>
          <a:bodyPr/>
          <a:lstStyle/>
          <a:p>
            <a:fld id="{2FE95AB9-F119-459F-A0EC-19934B88198E}" type="slidenum">
              <a:rPr lang="en-US" smtClean="0"/>
              <a:t>3</a:t>
            </a:fld>
            <a:endParaRPr lang="en-US"/>
          </a:p>
        </p:txBody>
      </p:sp>
    </p:spTree>
    <p:extLst>
      <p:ext uri="{BB962C8B-B14F-4D97-AF65-F5344CB8AC3E}">
        <p14:creationId xmlns:p14="http://schemas.microsoft.com/office/powerpoint/2010/main" val="3844572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NCA is broken into three major sections.  </a:t>
            </a:r>
          </a:p>
          <a:p>
            <a:r>
              <a:rPr lang="en-US" dirty="0" smtClean="0"/>
              <a:t>National topics – that include things that cross over state</a:t>
            </a:r>
            <a:r>
              <a:rPr lang="en-US" baseline="0" dirty="0" smtClean="0"/>
              <a:t> borders – like water, energy supply, coastal effects, agriculture, transportation, etc.</a:t>
            </a:r>
          </a:p>
          <a:p>
            <a:r>
              <a:rPr lang="en-US" baseline="0" dirty="0" smtClean="0"/>
              <a:t>Regions of the country – </a:t>
            </a:r>
          </a:p>
          <a:p>
            <a:r>
              <a:rPr lang="en-US" baseline="0" dirty="0" smtClean="0"/>
              <a:t>Responses – or adaptations</a:t>
            </a:r>
          </a:p>
          <a:p>
            <a:r>
              <a:rPr lang="en-US" baseline="0" dirty="0" smtClean="0"/>
              <a:t>We are going to focus today on two chapters – Northern Great Plains; and Tribes &amp; Indigenous Peoples – even though we are breaking these two chapters out separately, we really shouldn’t do that, because the information covered in the water chapter is not restated in the Northern Great Plains chapter or Tribes and Indigenous Peoples chapter – you really need to review the entire document and go back to volume 1 as well.  Furthermore, the chapters also refer and build upon the previous NCA reports, so all of the documents should be taken as a </a:t>
            </a:r>
            <a:r>
              <a:rPr lang="en-US" baseline="0" smtClean="0"/>
              <a:t>single report.  </a:t>
            </a:r>
            <a:endParaRPr lang="en-US" dirty="0"/>
          </a:p>
        </p:txBody>
      </p:sp>
      <p:sp>
        <p:nvSpPr>
          <p:cNvPr id="4" name="Slide Number Placeholder 3"/>
          <p:cNvSpPr>
            <a:spLocks noGrp="1"/>
          </p:cNvSpPr>
          <p:nvPr>
            <p:ph type="sldNum" sz="quarter" idx="10"/>
          </p:nvPr>
        </p:nvSpPr>
        <p:spPr/>
        <p:txBody>
          <a:bodyPr/>
          <a:lstStyle/>
          <a:p>
            <a:fld id="{2FE95AB9-F119-459F-A0EC-19934B88198E}" type="slidenum">
              <a:rPr lang="en-US" smtClean="0"/>
              <a:t>4</a:t>
            </a:fld>
            <a:endParaRPr lang="en-US"/>
          </a:p>
        </p:txBody>
      </p:sp>
    </p:spTree>
    <p:extLst>
      <p:ext uri="{BB962C8B-B14F-4D97-AF65-F5344CB8AC3E}">
        <p14:creationId xmlns:p14="http://schemas.microsoft.com/office/powerpoint/2010/main" val="2816038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chapter begins with the key messages for that area.  So for the Northern Plains it’s water, ag, </a:t>
            </a:r>
            <a:r>
              <a:rPr lang="en-US" baseline="0" dirty="0" err="1" smtClean="0"/>
              <a:t>recreation&amp;tourism</a:t>
            </a:r>
            <a:r>
              <a:rPr lang="en-US" baseline="0" dirty="0" smtClean="0"/>
              <a:t> and energy.  That pretty much covers our needs I think, except they could have a specific culture message, but maybe that is contained within these others.</a:t>
            </a:r>
            <a:endParaRPr lang="en-US" dirty="0"/>
          </a:p>
        </p:txBody>
      </p:sp>
      <p:sp>
        <p:nvSpPr>
          <p:cNvPr id="4" name="Slide Number Placeholder 3"/>
          <p:cNvSpPr>
            <a:spLocks noGrp="1"/>
          </p:cNvSpPr>
          <p:nvPr>
            <p:ph type="sldNum" sz="quarter" idx="10"/>
          </p:nvPr>
        </p:nvSpPr>
        <p:spPr/>
        <p:txBody>
          <a:bodyPr/>
          <a:lstStyle/>
          <a:p>
            <a:fld id="{2FE95AB9-F119-459F-A0EC-19934B88198E}" type="slidenum">
              <a:rPr lang="en-US" smtClean="0"/>
              <a:t>5</a:t>
            </a:fld>
            <a:endParaRPr lang="en-US"/>
          </a:p>
        </p:txBody>
      </p:sp>
    </p:spTree>
    <p:extLst>
      <p:ext uri="{BB962C8B-B14F-4D97-AF65-F5344CB8AC3E}">
        <p14:creationId xmlns:p14="http://schemas.microsoft.com/office/powerpoint/2010/main" val="1612949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a:t>
            </a:r>
            <a:r>
              <a:rPr lang="en-US" baseline="0" dirty="0" smtClean="0"/>
              <a:t> order to do the activity that we have planned today, you need a little more background on the predictions for the Northern Plains. So, I’ll do that quickly here on the </a:t>
            </a:r>
            <a:r>
              <a:rPr lang="en-US" baseline="0" dirty="0" err="1" smtClean="0"/>
              <a:t>powerpoint</a:t>
            </a:r>
            <a:r>
              <a:rPr lang="en-US" baseline="0" dirty="0" smtClean="0"/>
              <a:t> and then we’ll move into the activity.  Predictions for this region are steadily rising temperatures – you can see on the map two different scenario predictions – this is not a before and after – these are both prediction maps and both predict increasing number of 90 degree days every year.  Second prediction is for greater uncertainty (increased flooding and increased drought).  </a:t>
            </a:r>
            <a:endParaRPr lang="en-US" dirty="0"/>
          </a:p>
        </p:txBody>
      </p:sp>
      <p:sp>
        <p:nvSpPr>
          <p:cNvPr id="4" name="Slide Number Placeholder 3"/>
          <p:cNvSpPr>
            <a:spLocks noGrp="1"/>
          </p:cNvSpPr>
          <p:nvPr>
            <p:ph type="sldNum" sz="quarter" idx="10"/>
          </p:nvPr>
        </p:nvSpPr>
        <p:spPr/>
        <p:txBody>
          <a:bodyPr/>
          <a:lstStyle/>
          <a:p>
            <a:fld id="{2FE95AB9-F119-459F-A0EC-19934B88198E}" type="slidenum">
              <a:rPr lang="en-US" smtClean="0"/>
              <a:t>6</a:t>
            </a:fld>
            <a:endParaRPr lang="en-US"/>
          </a:p>
        </p:txBody>
      </p:sp>
    </p:spTree>
    <p:extLst>
      <p:ext uri="{BB962C8B-B14F-4D97-AF65-F5344CB8AC3E}">
        <p14:creationId xmlns:p14="http://schemas.microsoft.com/office/powerpoint/2010/main" val="231357750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AF4-45FD-4123-A7CF-096FA28A0347}"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2AAEBEB3-52A1-4512-82A9-C0D6FB224D5A}" type="slidenum">
              <a:rPr lang="en-US" smtClean="0"/>
              <a:t>‹#›</a:t>
            </a:fld>
            <a:endParaRPr lang="en-US"/>
          </a:p>
        </p:txBody>
      </p:sp>
    </p:spTree>
    <p:extLst>
      <p:ext uri="{BB962C8B-B14F-4D97-AF65-F5344CB8AC3E}">
        <p14:creationId xmlns:p14="http://schemas.microsoft.com/office/powerpoint/2010/main" val="55069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069AF4-45FD-4123-A7CF-096FA28A0347}"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EBEB3-52A1-4512-82A9-C0D6FB224D5A}" type="slidenum">
              <a:rPr lang="en-US" smtClean="0"/>
              <a:t>‹#›</a:t>
            </a:fld>
            <a:endParaRPr lang="en-US"/>
          </a:p>
        </p:txBody>
      </p:sp>
    </p:spTree>
    <p:extLst>
      <p:ext uri="{BB962C8B-B14F-4D97-AF65-F5344CB8AC3E}">
        <p14:creationId xmlns:p14="http://schemas.microsoft.com/office/powerpoint/2010/main" val="3395124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069AF4-45FD-4123-A7CF-096FA28A0347}"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EBEB3-52A1-4512-82A9-C0D6FB224D5A}" type="slidenum">
              <a:rPr lang="en-US" smtClean="0"/>
              <a:t>‹#›</a:t>
            </a:fld>
            <a:endParaRPr lang="en-US"/>
          </a:p>
        </p:txBody>
      </p:sp>
    </p:spTree>
    <p:extLst>
      <p:ext uri="{BB962C8B-B14F-4D97-AF65-F5344CB8AC3E}">
        <p14:creationId xmlns:p14="http://schemas.microsoft.com/office/powerpoint/2010/main" val="1162112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069AF4-45FD-4123-A7CF-096FA28A0347}"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EBEB3-52A1-4512-82A9-C0D6FB224D5A}" type="slidenum">
              <a:rPr lang="en-US" smtClean="0"/>
              <a:t>‹#›</a:t>
            </a:fld>
            <a:endParaRPr lang="en-US"/>
          </a:p>
        </p:txBody>
      </p:sp>
    </p:spTree>
    <p:extLst>
      <p:ext uri="{BB962C8B-B14F-4D97-AF65-F5344CB8AC3E}">
        <p14:creationId xmlns:p14="http://schemas.microsoft.com/office/powerpoint/2010/main" val="3333109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5A069AF4-45FD-4123-A7CF-096FA28A0347}" type="datetimeFigureOut">
              <a:rPr lang="en-US" smtClean="0"/>
              <a:t>10/7/2019</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2AAEBEB3-52A1-4512-82A9-C0D6FB224D5A}" type="slidenum">
              <a:rPr lang="en-US" smtClean="0"/>
              <a:t>‹#›</a:t>
            </a:fld>
            <a:endParaRPr lang="en-US"/>
          </a:p>
        </p:txBody>
      </p:sp>
    </p:spTree>
    <p:extLst>
      <p:ext uri="{BB962C8B-B14F-4D97-AF65-F5344CB8AC3E}">
        <p14:creationId xmlns:p14="http://schemas.microsoft.com/office/powerpoint/2010/main" val="2027819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069AF4-45FD-4123-A7CF-096FA28A0347}"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AEBEB3-52A1-4512-82A9-C0D6FB224D5A}" type="slidenum">
              <a:rPr lang="en-US" smtClean="0"/>
              <a:t>‹#›</a:t>
            </a:fld>
            <a:endParaRPr lang="en-US"/>
          </a:p>
        </p:txBody>
      </p:sp>
    </p:spTree>
    <p:extLst>
      <p:ext uri="{BB962C8B-B14F-4D97-AF65-F5344CB8AC3E}">
        <p14:creationId xmlns:p14="http://schemas.microsoft.com/office/powerpoint/2010/main" val="4118011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069AF4-45FD-4123-A7CF-096FA28A0347}" type="datetimeFigureOut">
              <a:rPr lang="en-US" smtClean="0"/>
              <a:t>10/7/2019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AEBEB3-52A1-4512-82A9-C0D6FB224D5A}" type="slidenum">
              <a:rPr lang="en-US" smtClean="0"/>
              <a:t>‹#›</a:t>
            </a:fld>
            <a:endParaRPr lang="en-US"/>
          </a:p>
        </p:txBody>
      </p:sp>
    </p:spTree>
    <p:extLst>
      <p:ext uri="{BB962C8B-B14F-4D97-AF65-F5344CB8AC3E}">
        <p14:creationId xmlns:p14="http://schemas.microsoft.com/office/powerpoint/2010/main" val="652010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A069AF4-45FD-4123-A7CF-096FA28A0347}" type="datetimeFigureOut">
              <a:rPr lang="en-US" smtClean="0"/>
              <a:t>10/7/2019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AEBEB3-52A1-4512-82A9-C0D6FB224D5A}" type="slidenum">
              <a:rPr lang="en-US" smtClean="0"/>
              <a:t>‹#›</a:t>
            </a:fld>
            <a:endParaRPr lang="en-US"/>
          </a:p>
        </p:txBody>
      </p:sp>
    </p:spTree>
    <p:extLst>
      <p:ext uri="{BB962C8B-B14F-4D97-AF65-F5344CB8AC3E}">
        <p14:creationId xmlns:p14="http://schemas.microsoft.com/office/powerpoint/2010/main" val="4021629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069AF4-45FD-4123-A7CF-096FA28A0347}" type="datetimeFigureOut">
              <a:rPr lang="en-US" smtClean="0"/>
              <a:t>10/7/2019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AEBEB3-52A1-4512-82A9-C0D6FB224D5A}" type="slidenum">
              <a:rPr lang="en-US" smtClean="0"/>
              <a:t>‹#›</a:t>
            </a:fld>
            <a:endParaRPr lang="en-US"/>
          </a:p>
        </p:txBody>
      </p:sp>
    </p:spTree>
    <p:extLst>
      <p:ext uri="{BB962C8B-B14F-4D97-AF65-F5344CB8AC3E}">
        <p14:creationId xmlns:p14="http://schemas.microsoft.com/office/powerpoint/2010/main" val="1926982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A069AF4-45FD-4123-A7CF-096FA28A0347}"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AAEBEB3-52A1-4512-82A9-C0D6FB224D5A}" type="slidenum">
              <a:rPr lang="en-US" smtClean="0"/>
              <a:t>‹#›</a:t>
            </a:fld>
            <a:endParaRPr lang="en-US"/>
          </a:p>
        </p:txBody>
      </p:sp>
    </p:spTree>
    <p:extLst>
      <p:ext uri="{BB962C8B-B14F-4D97-AF65-F5344CB8AC3E}">
        <p14:creationId xmlns:p14="http://schemas.microsoft.com/office/powerpoint/2010/main" val="2200949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A069AF4-45FD-4123-A7CF-096FA28A0347}" type="datetimeFigureOut">
              <a:rPr lang="en-US" smtClean="0"/>
              <a:t>10/7/2019</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AAEBEB3-52A1-4512-82A9-C0D6FB224D5A}" type="slidenum">
              <a:rPr lang="en-US" smtClean="0"/>
              <a:t>‹#›</a:t>
            </a:fld>
            <a:endParaRPr lang="en-US"/>
          </a:p>
        </p:txBody>
      </p:sp>
    </p:spTree>
    <p:extLst>
      <p:ext uri="{BB962C8B-B14F-4D97-AF65-F5344CB8AC3E}">
        <p14:creationId xmlns:p14="http://schemas.microsoft.com/office/powerpoint/2010/main" val="3279654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A069AF4-45FD-4123-A7CF-096FA28A0347}" type="datetimeFigureOut">
              <a:rPr lang="en-US" smtClean="0"/>
              <a:t>10/7/2019</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2AAEBEB3-52A1-4512-82A9-C0D6FB224D5A}" type="slidenum">
              <a:rPr lang="en-US" smtClean="0"/>
              <a:t>‹#›</a:t>
            </a:fld>
            <a:endParaRPr lang="en-US"/>
          </a:p>
        </p:txBody>
      </p:sp>
    </p:spTree>
    <p:extLst>
      <p:ext uri="{BB962C8B-B14F-4D97-AF65-F5344CB8AC3E}">
        <p14:creationId xmlns:p14="http://schemas.microsoft.com/office/powerpoint/2010/main" val="346849588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s://prairiepublic.pbslearningmedia.org/resource/nasa11.sci.life.eco.uttc4/north-dakota-tribal-members-talk-about-climate-change/"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nca2018.globalchange.gov/"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pbs.org/newshour/show/coping-with-climate-change-2-texas-towns-struggle-for-wate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ndtourism.com/"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ndtourism.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dirty="0" smtClean="0"/>
              <a:t>Fourth National Climate Assessment</a:t>
            </a:r>
            <a:endParaRPr lang="en-US" sz="8000" dirty="0"/>
          </a:p>
        </p:txBody>
      </p:sp>
      <p:sp>
        <p:nvSpPr>
          <p:cNvPr id="3" name="Subtitle 2"/>
          <p:cNvSpPr>
            <a:spLocks noGrp="1"/>
          </p:cNvSpPr>
          <p:nvPr>
            <p:ph type="subTitle" idx="1"/>
          </p:nvPr>
        </p:nvSpPr>
        <p:spPr>
          <a:xfrm>
            <a:off x="1051559" y="4979670"/>
            <a:ext cx="8863965" cy="1344930"/>
          </a:xfrm>
        </p:spPr>
        <p:txBody>
          <a:bodyPr>
            <a:normAutofit fontScale="92500"/>
          </a:bodyPr>
          <a:lstStyle/>
          <a:p>
            <a:r>
              <a:rPr lang="en-US" dirty="0" smtClean="0"/>
              <a:t>Jeremy E. Guinn, PhD</a:t>
            </a:r>
          </a:p>
          <a:p>
            <a:r>
              <a:rPr lang="en-US" dirty="0" smtClean="0"/>
              <a:t>Center Director,</a:t>
            </a:r>
          </a:p>
          <a:p>
            <a:r>
              <a:rPr lang="en-US" dirty="0" smtClean="0"/>
              <a:t>Intertribal Research &amp; Resource Center at United Tribes Technical College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1927" y="3981831"/>
            <a:ext cx="1725168" cy="1670304"/>
          </a:xfrm>
          <a:prstGeom prst="rect">
            <a:avLst/>
          </a:prstGeom>
        </p:spPr>
      </p:pic>
    </p:spTree>
    <p:extLst>
      <p:ext uri="{BB962C8B-B14F-4D97-AF65-F5344CB8AC3E}">
        <p14:creationId xmlns:p14="http://schemas.microsoft.com/office/powerpoint/2010/main" val="1407340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Northern Plains Predictions</a:t>
            </a:r>
            <a:endParaRPr lang="en-US" dirty="0"/>
          </a:p>
        </p:txBody>
      </p:sp>
      <p:sp>
        <p:nvSpPr>
          <p:cNvPr id="3" name="Content Placeholder 2"/>
          <p:cNvSpPr>
            <a:spLocks noGrp="1"/>
          </p:cNvSpPr>
          <p:nvPr>
            <p:ph idx="1"/>
          </p:nvPr>
        </p:nvSpPr>
        <p:spPr>
          <a:xfrm>
            <a:off x="955548" y="2015949"/>
            <a:ext cx="4797552" cy="4050792"/>
          </a:xfrm>
        </p:spPr>
        <p:txBody>
          <a:bodyPr>
            <a:normAutofit/>
          </a:bodyPr>
          <a:lstStyle/>
          <a:p>
            <a:pPr marL="0" indent="0">
              <a:lnSpc>
                <a:spcPct val="100000"/>
              </a:lnSpc>
              <a:spcAft>
                <a:spcPts val="1800"/>
              </a:spcAft>
              <a:buNone/>
            </a:pPr>
            <a:r>
              <a:rPr lang="en-US" dirty="0" smtClean="0"/>
              <a:t>Key Message 4 – Energy</a:t>
            </a:r>
          </a:p>
          <a:p>
            <a:pPr lvl="1">
              <a:lnSpc>
                <a:spcPct val="100000"/>
              </a:lnSpc>
              <a:spcAft>
                <a:spcPts val="1800"/>
              </a:spcAft>
            </a:pPr>
            <a:r>
              <a:rPr lang="en-US" dirty="0" smtClean="0"/>
              <a:t>Extreme weather puts infrastructure at risk, as well as those dependent on energy produced</a:t>
            </a:r>
          </a:p>
          <a:p>
            <a:pPr lvl="1">
              <a:lnSpc>
                <a:spcPct val="100000"/>
              </a:lnSpc>
              <a:spcAft>
                <a:spcPts val="1800"/>
              </a:spcAft>
            </a:pPr>
            <a:r>
              <a:rPr lang="en-US" dirty="0" smtClean="0"/>
              <a:t>Energy sector is a significant source of greenhouse gases and ground level ozone pollution</a:t>
            </a:r>
          </a:p>
          <a:p>
            <a:pPr lvl="1">
              <a:lnSpc>
                <a:spcPct val="100000"/>
              </a:lnSpc>
              <a:spcAft>
                <a:spcPts val="1800"/>
              </a:spcAft>
            </a:pPr>
            <a:r>
              <a:rPr lang="en-US" dirty="0" smtClean="0"/>
              <a:t>Energy is a water-intensive industry</a:t>
            </a:r>
          </a:p>
          <a:p>
            <a:pPr lvl="1">
              <a:lnSpc>
                <a:spcPct val="100000"/>
              </a:lnSpc>
              <a:spcAft>
                <a:spcPts val="1800"/>
              </a:spcAft>
            </a:pPr>
            <a:endParaRPr lang="en-US" dirty="0" smtClean="0"/>
          </a:p>
          <a:p>
            <a:pPr>
              <a:lnSpc>
                <a:spcPct val="100000"/>
              </a:lnSpc>
            </a:pPr>
            <a:endParaRPr lang="en-US" dirty="0"/>
          </a:p>
        </p:txBody>
      </p:sp>
      <p:pic>
        <p:nvPicPr>
          <p:cNvPr id="4" name="Picture 3"/>
          <p:cNvPicPr>
            <a:picLocks noChangeAspect="1"/>
          </p:cNvPicPr>
          <p:nvPr/>
        </p:nvPicPr>
        <p:blipFill>
          <a:blip r:embed="rId2"/>
          <a:stretch>
            <a:fillRect/>
          </a:stretch>
        </p:blipFill>
        <p:spPr>
          <a:xfrm>
            <a:off x="6702066" y="1706760"/>
            <a:ext cx="4604109" cy="3516707"/>
          </a:xfrm>
          <a:prstGeom prst="rect">
            <a:avLst/>
          </a:prstGeom>
        </p:spPr>
      </p:pic>
      <p:sp>
        <p:nvSpPr>
          <p:cNvPr id="6" name="TextBox 5"/>
          <p:cNvSpPr txBox="1"/>
          <p:nvPr/>
        </p:nvSpPr>
        <p:spPr>
          <a:xfrm>
            <a:off x="6099048" y="5223467"/>
            <a:ext cx="5345246" cy="369332"/>
          </a:xfrm>
          <a:prstGeom prst="rect">
            <a:avLst/>
          </a:prstGeom>
          <a:noFill/>
        </p:spPr>
        <p:txBody>
          <a:bodyPr wrap="none" rtlCol="0">
            <a:spAutoFit/>
          </a:bodyPr>
          <a:lstStyle/>
          <a:p>
            <a:r>
              <a:rPr lang="en-US" dirty="0" smtClean="0"/>
              <a:t>Greenhouse Gas Emissions from Fuel Production</a:t>
            </a:r>
            <a:endParaRPr lang="en-US" dirty="0"/>
          </a:p>
        </p:txBody>
      </p:sp>
    </p:spTree>
    <p:extLst>
      <p:ext uri="{BB962C8B-B14F-4D97-AF65-F5344CB8AC3E}">
        <p14:creationId xmlns:p14="http://schemas.microsoft.com/office/powerpoint/2010/main" val="3530485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tribal climate change adaptation pl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22111">
            <a:off x="6574019" y="1259732"/>
            <a:ext cx="2293033" cy="265437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blackfeet climate chan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32452">
            <a:off x="4271819" y="1686867"/>
            <a:ext cx="2292642" cy="29632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16004" y="131713"/>
            <a:ext cx="10058400" cy="1609344"/>
          </a:xfrm>
        </p:spPr>
        <p:txBody>
          <a:bodyPr/>
          <a:lstStyle/>
          <a:p>
            <a:r>
              <a:rPr lang="en-US" dirty="0" smtClean="0"/>
              <a:t>Tribes and Climate Change</a:t>
            </a:r>
            <a:endParaRPr lang="en-US" dirty="0"/>
          </a:p>
        </p:txBody>
      </p:sp>
      <p:sp>
        <p:nvSpPr>
          <p:cNvPr id="3" name="Rectangle 2"/>
          <p:cNvSpPr/>
          <p:nvPr/>
        </p:nvSpPr>
        <p:spPr>
          <a:xfrm>
            <a:off x="790575" y="5952425"/>
            <a:ext cx="4029075" cy="738664"/>
          </a:xfrm>
          <a:prstGeom prst="rect">
            <a:avLst/>
          </a:prstGeom>
        </p:spPr>
        <p:txBody>
          <a:bodyPr wrap="square">
            <a:spAutoFit/>
          </a:bodyPr>
          <a:lstStyle/>
          <a:p>
            <a:r>
              <a:rPr lang="en-U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https://prairiepublic.pbslearningmedia.org/resource/nasa11.sci.life.eco.uttc4/north-dakota-tribal-members-talk-about-climate-change/</a:t>
            </a: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en-US" sz="1400" dirty="0"/>
          </a:p>
        </p:txBody>
      </p:sp>
      <p:sp>
        <p:nvSpPr>
          <p:cNvPr id="4" name="Content Placeholder 2"/>
          <p:cNvSpPr txBox="1">
            <a:spLocks/>
          </p:cNvSpPr>
          <p:nvPr/>
        </p:nvSpPr>
        <p:spPr>
          <a:xfrm>
            <a:off x="937853" y="2250162"/>
            <a:ext cx="2955160" cy="3060876"/>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00000"/>
              </a:lnSpc>
              <a:spcAft>
                <a:spcPts val="1800"/>
              </a:spcAft>
              <a:buFont typeface="Wingdings" pitchFamily="2" charset="2"/>
              <a:buNone/>
            </a:pPr>
            <a:r>
              <a:rPr lang="en-US" dirty="0" smtClean="0"/>
              <a:t>Tribes are leading climate change adaptation and resiliency discussions in some areas of the country.  </a:t>
            </a:r>
          </a:p>
          <a:p>
            <a:pPr marL="0" indent="0">
              <a:lnSpc>
                <a:spcPct val="100000"/>
              </a:lnSpc>
              <a:spcAft>
                <a:spcPts val="1800"/>
              </a:spcAft>
              <a:buFont typeface="Wingdings" pitchFamily="2" charset="2"/>
              <a:buNone/>
            </a:pPr>
            <a:endParaRPr lang="en-US" dirty="0" smtClean="0"/>
          </a:p>
          <a:p>
            <a:pPr lvl="1">
              <a:lnSpc>
                <a:spcPct val="100000"/>
              </a:lnSpc>
              <a:spcAft>
                <a:spcPts val="1800"/>
              </a:spcAft>
            </a:pPr>
            <a:endParaRPr lang="en-US" dirty="0" smtClean="0"/>
          </a:p>
          <a:p>
            <a:pPr>
              <a:lnSpc>
                <a:spcPct val="100000"/>
              </a:lnSpc>
            </a:pPr>
            <a:endParaRPr lang="en-US" dirty="0"/>
          </a:p>
        </p:txBody>
      </p:sp>
      <p:pic>
        <p:nvPicPr>
          <p:cNvPr id="1028" name="Picture 4" descr="Pala Band California PED Environment Climate Health Webina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27974" y="457550"/>
            <a:ext cx="2381929" cy="308208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32" name="Picture 8" descr="Standing Rock Sola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5204" y="4147914"/>
            <a:ext cx="38100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957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425" y="484632"/>
            <a:ext cx="10394823" cy="1609344"/>
          </a:xfrm>
        </p:spPr>
        <p:txBody>
          <a:bodyPr>
            <a:normAutofit fontScale="90000"/>
          </a:bodyPr>
          <a:lstStyle/>
          <a:p>
            <a:pPr algn="ctr"/>
            <a:r>
              <a:rPr lang="en-US" dirty="0" smtClean="0"/>
              <a:t>National Climate Assessment Activity</a:t>
            </a:r>
            <a:br>
              <a:rPr lang="en-US" dirty="0" smtClean="0"/>
            </a:br>
            <a:r>
              <a:rPr lang="en-US" dirty="0" smtClean="0"/>
              <a:t>Chapter 15: Tribes &amp; Indigenous Peoples</a:t>
            </a:r>
            <a:endParaRPr lang="en-US" dirty="0"/>
          </a:p>
        </p:txBody>
      </p:sp>
      <p:sp>
        <p:nvSpPr>
          <p:cNvPr id="3" name="Rectangle 2"/>
          <p:cNvSpPr/>
          <p:nvPr/>
        </p:nvSpPr>
        <p:spPr>
          <a:xfrm>
            <a:off x="3769946" y="2215634"/>
            <a:ext cx="3490058" cy="369332"/>
          </a:xfrm>
          <a:prstGeom prst="rect">
            <a:avLst/>
          </a:prstGeom>
        </p:spPr>
        <p:txBody>
          <a:bodyPr wrap="none">
            <a:spAutoFit/>
          </a:bodyPr>
          <a:lstStyle/>
          <a:p>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https://nca2018.globalchange.gov/</a:t>
            </a:r>
            <a:endParaRPr lang="en-US" dirty="0"/>
          </a:p>
        </p:txBody>
      </p:sp>
      <p:sp>
        <p:nvSpPr>
          <p:cNvPr id="4" name="Content Placeholder 2"/>
          <p:cNvSpPr txBox="1">
            <a:spLocks/>
          </p:cNvSpPr>
          <p:nvPr/>
        </p:nvSpPr>
        <p:spPr>
          <a:xfrm>
            <a:off x="984123" y="2733675"/>
            <a:ext cx="9845802" cy="4050792"/>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00000"/>
              </a:lnSpc>
              <a:spcAft>
                <a:spcPts val="1800"/>
              </a:spcAft>
              <a:buFont typeface="Wingdings" pitchFamily="2" charset="2"/>
              <a:buNone/>
            </a:pPr>
            <a:r>
              <a:rPr lang="en-US" dirty="0" smtClean="0"/>
              <a:t>Group 1: Key Message 1:  Livelihoods &amp; Economics (p578-581)</a:t>
            </a:r>
          </a:p>
          <a:p>
            <a:pPr marL="0" indent="0">
              <a:lnSpc>
                <a:spcPct val="100000"/>
              </a:lnSpc>
              <a:spcAft>
                <a:spcPts val="1800"/>
              </a:spcAft>
              <a:buFont typeface="Wingdings" pitchFamily="2" charset="2"/>
              <a:buNone/>
            </a:pPr>
            <a:r>
              <a:rPr lang="en-US" dirty="0" smtClean="0"/>
              <a:t>Group 2: Key Message 2: Health Risks (p581-583)</a:t>
            </a:r>
          </a:p>
          <a:p>
            <a:pPr marL="0" indent="0">
              <a:lnSpc>
                <a:spcPct val="100000"/>
              </a:lnSpc>
              <a:spcAft>
                <a:spcPts val="1800"/>
              </a:spcAft>
              <a:buFont typeface="Wingdings" pitchFamily="2" charset="2"/>
              <a:buNone/>
            </a:pPr>
            <a:r>
              <a:rPr lang="en-US" dirty="0" smtClean="0"/>
              <a:t>Group 3: Key Message 3: Adaptive Capacity (p583-587)</a:t>
            </a:r>
          </a:p>
          <a:p>
            <a:pPr marL="0" indent="0">
              <a:lnSpc>
                <a:spcPct val="100000"/>
              </a:lnSpc>
              <a:spcAft>
                <a:spcPts val="1800"/>
              </a:spcAft>
              <a:buFont typeface="Wingdings" pitchFamily="2" charset="2"/>
              <a:buNone/>
            </a:pPr>
            <a:r>
              <a:rPr lang="en-US" dirty="0" smtClean="0"/>
              <a:t>Group 4: Key Messages, Executive Summary, and State of the Section (p573-577)</a:t>
            </a:r>
          </a:p>
          <a:p>
            <a:pPr marL="0" indent="0">
              <a:lnSpc>
                <a:spcPct val="100000"/>
              </a:lnSpc>
              <a:spcAft>
                <a:spcPts val="1800"/>
              </a:spcAft>
              <a:buFont typeface="Wingdings" pitchFamily="2" charset="2"/>
              <a:buNone/>
            </a:pPr>
            <a:r>
              <a:rPr lang="en-US" dirty="0" smtClean="0"/>
              <a:t>Group 5: Case Study – Crow Nation and the Spread of Invasive Species (Ch. 22) </a:t>
            </a:r>
            <a:endParaRPr lang="en-US" dirty="0"/>
          </a:p>
        </p:txBody>
      </p:sp>
    </p:spTree>
    <p:extLst>
      <p:ext uri="{BB962C8B-B14F-4D97-AF65-F5344CB8AC3E}">
        <p14:creationId xmlns:p14="http://schemas.microsoft.com/office/powerpoint/2010/main" val="2706171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955547" y="2015949"/>
            <a:ext cx="10026777" cy="4050792"/>
          </a:xfrm>
        </p:spPr>
        <p:txBody>
          <a:bodyPr>
            <a:normAutofit/>
          </a:bodyPr>
          <a:lstStyle/>
          <a:p>
            <a:pPr marL="0" indent="0">
              <a:lnSpc>
                <a:spcPct val="100000"/>
              </a:lnSpc>
              <a:spcAft>
                <a:spcPts val="1800"/>
              </a:spcAft>
              <a:buNone/>
            </a:pPr>
            <a:r>
              <a:rPr lang="en-US" dirty="0" smtClean="0"/>
              <a:t>The primary source for this </a:t>
            </a:r>
            <a:r>
              <a:rPr lang="en-US" dirty="0" err="1" smtClean="0"/>
              <a:t>powerpoint</a:t>
            </a:r>
            <a:r>
              <a:rPr lang="en-US" dirty="0" smtClean="0"/>
              <a:t> content and images is the Fourth National Climate Assessment.  A few photos were obtained from the ND Tourism website, as noted.  </a:t>
            </a:r>
          </a:p>
          <a:p>
            <a:pPr lvl="1">
              <a:lnSpc>
                <a:spcPct val="100000"/>
              </a:lnSpc>
              <a:spcAft>
                <a:spcPts val="1800"/>
              </a:spcAft>
            </a:pPr>
            <a:endParaRPr lang="en-US" dirty="0" smtClean="0"/>
          </a:p>
          <a:p>
            <a:pPr>
              <a:lnSpc>
                <a:spcPct val="100000"/>
              </a:lnSpc>
            </a:pPr>
            <a:endParaRPr lang="en-US" dirty="0"/>
          </a:p>
        </p:txBody>
      </p:sp>
    </p:spTree>
    <p:extLst>
      <p:ext uri="{BB962C8B-B14F-4D97-AF65-F5344CB8AC3E}">
        <p14:creationId xmlns:p14="http://schemas.microsoft.com/office/powerpoint/2010/main" val="3942640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Change</a:t>
            </a:r>
            <a:endParaRPr lang="en-US" dirty="0"/>
          </a:p>
        </p:txBody>
      </p:sp>
      <p:sp>
        <p:nvSpPr>
          <p:cNvPr id="3" name="Content Placeholder 2"/>
          <p:cNvSpPr>
            <a:spLocks noGrp="1"/>
          </p:cNvSpPr>
          <p:nvPr>
            <p:ph idx="1"/>
          </p:nvPr>
        </p:nvSpPr>
        <p:spPr>
          <a:xfrm>
            <a:off x="828675" y="2121408"/>
            <a:ext cx="10858499" cy="4050792"/>
          </a:xfrm>
        </p:spPr>
        <p:txBody>
          <a:bodyPr>
            <a:normAutofit/>
          </a:bodyPr>
          <a:lstStyle/>
          <a:p>
            <a:pPr marL="0" indent="0">
              <a:lnSpc>
                <a:spcPct val="150000"/>
              </a:lnSpc>
              <a:spcAft>
                <a:spcPts val="1800"/>
              </a:spcAft>
              <a:buNone/>
            </a:pPr>
            <a:r>
              <a:rPr lang="en-US" sz="2400" dirty="0" smtClean="0"/>
              <a:t>“My </a:t>
            </a:r>
            <a:r>
              <a:rPr lang="en-US" sz="2400" dirty="0" err="1" smtClean="0"/>
              <a:t>Anishinabe</a:t>
            </a:r>
            <a:r>
              <a:rPr lang="en-US" sz="2400" dirty="0" smtClean="0"/>
              <a:t> culture teaches me that men are the keepers of the fire and women are the keepers of the water.  Having too much fire evaporates the water.  On the other hand, having too much water puts out the fire.  All things within the circle of life must operate in balance.”  </a:t>
            </a:r>
          </a:p>
          <a:p>
            <a:pPr marL="0" indent="0">
              <a:lnSpc>
                <a:spcPct val="100000"/>
              </a:lnSpc>
              <a:spcAft>
                <a:spcPts val="1800"/>
              </a:spcAft>
              <a:buNone/>
            </a:pPr>
            <a:r>
              <a:rPr lang="en-US" dirty="0"/>
              <a:t>	</a:t>
            </a:r>
            <a:r>
              <a:rPr lang="en-US" dirty="0" smtClean="0"/>
              <a:t>	- </a:t>
            </a:r>
            <a:r>
              <a:rPr lang="en-US" b="1" dirty="0" smtClean="0"/>
              <a:t>Calvin </a:t>
            </a:r>
            <a:r>
              <a:rPr lang="en-US" b="1" dirty="0" err="1" smtClean="0"/>
              <a:t>Morrisseau</a:t>
            </a:r>
            <a:r>
              <a:rPr lang="en-US" dirty="0" smtClean="0"/>
              <a:t>, </a:t>
            </a:r>
            <a:r>
              <a:rPr lang="en-US" i="1" dirty="0" smtClean="0"/>
              <a:t>Into the Daylight: A </a:t>
            </a:r>
            <a:r>
              <a:rPr lang="en-US" i="1" dirty="0" err="1" smtClean="0"/>
              <a:t>Wholistic</a:t>
            </a:r>
            <a:r>
              <a:rPr lang="en-US" i="1" dirty="0" smtClean="0"/>
              <a:t> Approach to Healing</a:t>
            </a:r>
            <a:endParaRPr lang="en-US" dirty="0"/>
          </a:p>
        </p:txBody>
      </p:sp>
    </p:spTree>
    <p:extLst>
      <p:ext uri="{BB962C8B-B14F-4D97-AF65-F5344CB8AC3E}">
        <p14:creationId xmlns:p14="http://schemas.microsoft.com/office/powerpoint/2010/main" val="2790264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Climate Assessment</a:t>
            </a:r>
            <a:endParaRPr lang="en-US" dirty="0"/>
          </a:p>
        </p:txBody>
      </p:sp>
      <p:sp>
        <p:nvSpPr>
          <p:cNvPr id="3" name="Content Placeholder 2"/>
          <p:cNvSpPr>
            <a:spLocks noGrp="1"/>
          </p:cNvSpPr>
          <p:nvPr>
            <p:ph idx="1"/>
          </p:nvPr>
        </p:nvSpPr>
        <p:spPr>
          <a:xfrm>
            <a:off x="1069848" y="2121408"/>
            <a:ext cx="7274052" cy="4050792"/>
          </a:xfrm>
        </p:spPr>
        <p:txBody>
          <a:bodyPr/>
          <a:lstStyle/>
          <a:p>
            <a:pPr>
              <a:lnSpc>
                <a:spcPct val="100000"/>
              </a:lnSpc>
              <a:spcAft>
                <a:spcPts val="1800"/>
              </a:spcAft>
            </a:pPr>
            <a:r>
              <a:rPr lang="en-US" dirty="0" smtClean="0"/>
              <a:t>The most up-to-date peer-reviewed information that summarizes the impacts of climate change on the U.S., now and in the future.</a:t>
            </a:r>
          </a:p>
          <a:p>
            <a:pPr>
              <a:lnSpc>
                <a:spcPct val="100000"/>
              </a:lnSpc>
              <a:spcAft>
                <a:spcPts val="1800"/>
              </a:spcAft>
            </a:pPr>
            <a:r>
              <a:rPr lang="en-US" dirty="0" smtClean="0"/>
              <a:t>More than 300 experts guided by a 60-member Federal Advisory Committee put together the report; reviewed by the public and experts.  </a:t>
            </a:r>
          </a:p>
          <a:p>
            <a:pPr>
              <a:lnSpc>
                <a:spcPct val="100000"/>
              </a:lnSpc>
            </a:pPr>
            <a:r>
              <a:rPr lang="en-US" dirty="0" smtClean="0"/>
              <a:t>Series of reports starting in 2000, leading up to the fourth NCA Volume I (2017) and Volume II (2018).</a:t>
            </a:r>
          </a:p>
          <a:p>
            <a:pPr>
              <a:lnSpc>
                <a:spcPct val="100000"/>
              </a:lnSpc>
            </a:pPr>
            <a:endParaRPr lang="en-US" dirty="0"/>
          </a:p>
        </p:txBody>
      </p:sp>
      <p:pic>
        <p:nvPicPr>
          <p:cNvPr id="1026" name="Picture 2" descr="https://www.globalchange.gov/sites/globalchange/files/styles/landing_feature_image/public/features/cover.png?itok=LdjRteq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1193" y="1626044"/>
            <a:ext cx="3429657" cy="4440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483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Climate Assessment</a:t>
            </a:r>
            <a:endParaRPr lang="en-US" dirty="0"/>
          </a:p>
        </p:txBody>
      </p:sp>
      <p:sp>
        <p:nvSpPr>
          <p:cNvPr id="3" name="Content Placeholder 2"/>
          <p:cNvSpPr>
            <a:spLocks noGrp="1"/>
          </p:cNvSpPr>
          <p:nvPr>
            <p:ph idx="1"/>
          </p:nvPr>
        </p:nvSpPr>
        <p:spPr>
          <a:xfrm>
            <a:off x="1069848" y="2121408"/>
            <a:ext cx="7274052" cy="4050792"/>
          </a:xfrm>
        </p:spPr>
        <p:txBody>
          <a:bodyPr/>
          <a:lstStyle/>
          <a:p>
            <a:pPr marL="0" indent="0">
              <a:lnSpc>
                <a:spcPct val="100000"/>
              </a:lnSpc>
              <a:spcAft>
                <a:spcPts val="1800"/>
              </a:spcAft>
              <a:buNone/>
            </a:pPr>
            <a:r>
              <a:rPr lang="en-US" dirty="0" smtClean="0"/>
              <a:t>Sections</a:t>
            </a:r>
          </a:p>
          <a:p>
            <a:pPr lvl="1">
              <a:lnSpc>
                <a:spcPct val="100000"/>
              </a:lnSpc>
              <a:spcAft>
                <a:spcPts val="1800"/>
              </a:spcAft>
            </a:pPr>
            <a:r>
              <a:rPr lang="en-US" dirty="0" smtClean="0"/>
              <a:t>National Topics</a:t>
            </a:r>
          </a:p>
          <a:p>
            <a:pPr lvl="1">
              <a:lnSpc>
                <a:spcPct val="100000"/>
              </a:lnSpc>
              <a:spcAft>
                <a:spcPts val="1800"/>
              </a:spcAft>
            </a:pPr>
            <a:r>
              <a:rPr lang="en-US" dirty="0" smtClean="0"/>
              <a:t>Regions</a:t>
            </a:r>
          </a:p>
          <a:p>
            <a:pPr lvl="1">
              <a:lnSpc>
                <a:spcPct val="100000"/>
              </a:lnSpc>
              <a:spcAft>
                <a:spcPts val="1800"/>
              </a:spcAft>
            </a:pPr>
            <a:r>
              <a:rPr lang="en-US" dirty="0" smtClean="0"/>
              <a:t>Responses</a:t>
            </a:r>
          </a:p>
          <a:p>
            <a:pPr>
              <a:lnSpc>
                <a:spcPct val="100000"/>
              </a:lnSpc>
            </a:pPr>
            <a:endParaRPr lang="en-US" dirty="0"/>
          </a:p>
        </p:txBody>
      </p:sp>
      <p:pic>
        <p:nvPicPr>
          <p:cNvPr id="7" name="Picture 6"/>
          <p:cNvPicPr>
            <a:picLocks noChangeAspect="1"/>
          </p:cNvPicPr>
          <p:nvPr/>
        </p:nvPicPr>
        <p:blipFill rotWithShape="1">
          <a:blip r:embed="rId3"/>
          <a:srcRect l="1019" t="7731" r="50374" b="16834"/>
          <a:stretch/>
        </p:blipFill>
        <p:spPr>
          <a:xfrm>
            <a:off x="3726003" y="1967948"/>
            <a:ext cx="8200953" cy="4204252"/>
          </a:xfrm>
          <a:prstGeom prst="rect">
            <a:avLst/>
          </a:prstGeom>
        </p:spPr>
      </p:pic>
      <p:sp>
        <p:nvSpPr>
          <p:cNvPr id="9" name="Oval 8"/>
          <p:cNvSpPr/>
          <p:nvPr/>
        </p:nvSpPr>
        <p:spPr>
          <a:xfrm>
            <a:off x="6099048" y="4712805"/>
            <a:ext cx="2191578" cy="17890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152322" y="3291213"/>
            <a:ext cx="2191578" cy="17890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500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Northern </a:t>
            </a:r>
            <a:r>
              <a:rPr lang="en-US" dirty="0" err="1" smtClean="0"/>
              <a:t>PLains</a:t>
            </a:r>
            <a:endParaRPr lang="en-US" dirty="0"/>
          </a:p>
        </p:txBody>
      </p:sp>
      <p:sp>
        <p:nvSpPr>
          <p:cNvPr id="3" name="Content Placeholder 2"/>
          <p:cNvSpPr>
            <a:spLocks noGrp="1"/>
          </p:cNvSpPr>
          <p:nvPr>
            <p:ph idx="1"/>
          </p:nvPr>
        </p:nvSpPr>
        <p:spPr>
          <a:xfrm>
            <a:off x="1069848" y="2121408"/>
            <a:ext cx="7274052" cy="4050792"/>
          </a:xfrm>
        </p:spPr>
        <p:txBody>
          <a:bodyPr/>
          <a:lstStyle/>
          <a:p>
            <a:pPr marL="0" indent="0">
              <a:lnSpc>
                <a:spcPct val="100000"/>
              </a:lnSpc>
              <a:spcAft>
                <a:spcPts val="1800"/>
              </a:spcAft>
              <a:buNone/>
            </a:pPr>
            <a:r>
              <a:rPr lang="en-US" dirty="0" smtClean="0"/>
              <a:t>Key Messages – Northern Plains</a:t>
            </a:r>
          </a:p>
          <a:p>
            <a:pPr lvl="1">
              <a:lnSpc>
                <a:spcPct val="100000"/>
              </a:lnSpc>
              <a:spcAft>
                <a:spcPts val="1800"/>
              </a:spcAft>
            </a:pPr>
            <a:r>
              <a:rPr lang="en-US" dirty="0" smtClean="0"/>
              <a:t>Key Message 1 – Water</a:t>
            </a:r>
          </a:p>
          <a:p>
            <a:pPr lvl="1">
              <a:lnSpc>
                <a:spcPct val="100000"/>
              </a:lnSpc>
              <a:spcAft>
                <a:spcPts val="1800"/>
              </a:spcAft>
            </a:pPr>
            <a:r>
              <a:rPr lang="en-US" dirty="0" smtClean="0"/>
              <a:t>Key Message 2 – Agriculture</a:t>
            </a:r>
          </a:p>
          <a:p>
            <a:pPr lvl="1">
              <a:lnSpc>
                <a:spcPct val="100000"/>
              </a:lnSpc>
              <a:spcAft>
                <a:spcPts val="1800"/>
              </a:spcAft>
            </a:pPr>
            <a:r>
              <a:rPr lang="en-US" dirty="0" smtClean="0"/>
              <a:t>Key Message 3 – Recreation &amp; Tourism</a:t>
            </a:r>
          </a:p>
          <a:p>
            <a:pPr lvl="1">
              <a:lnSpc>
                <a:spcPct val="100000"/>
              </a:lnSpc>
              <a:spcAft>
                <a:spcPts val="1800"/>
              </a:spcAft>
            </a:pPr>
            <a:r>
              <a:rPr lang="en-US" dirty="0" smtClean="0"/>
              <a:t>Key Message 4 - Energy</a:t>
            </a:r>
          </a:p>
          <a:p>
            <a:pPr lvl="1">
              <a:lnSpc>
                <a:spcPct val="100000"/>
              </a:lnSpc>
              <a:spcAft>
                <a:spcPts val="1800"/>
              </a:spcAft>
            </a:pPr>
            <a:endParaRPr lang="en-US" dirty="0" smtClean="0"/>
          </a:p>
          <a:p>
            <a:pPr>
              <a:lnSpc>
                <a:spcPct val="100000"/>
              </a:lnSpc>
            </a:pPr>
            <a:endParaRPr lang="en-US" dirty="0"/>
          </a:p>
        </p:txBody>
      </p:sp>
      <p:pic>
        <p:nvPicPr>
          <p:cNvPr id="6" name="Picture 5"/>
          <p:cNvPicPr>
            <a:picLocks noChangeAspect="1"/>
          </p:cNvPicPr>
          <p:nvPr/>
        </p:nvPicPr>
        <p:blipFill rotWithShape="1">
          <a:blip r:embed="rId3"/>
          <a:srcRect l="8948" t="23095" r="70698" b="23393"/>
          <a:stretch/>
        </p:blipFill>
        <p:spPr>
          <a:xfrm>
            <a:off x="6480327" y="1609725"/>
            <a:ext cx="4869333" cy="3600450"/>
          </a:xfrm>
          <a:prstGeom prst="rect">
            <a:avLst/>
          </a:prstGeom>
        </p:spPr>
      </p:pic>
    </p:spTree>
    <p:extLst>
      <p:ext uri="{BB962C8B-B14F-4D97-AF65-F5344CB8AC3E}">
        <p14:creationId xmlns:p14="http://schemas.microsoft.com/office/powerpoint/2010/main" val="3587676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Northern Plains Predictions</a:t>
            </a:r>
            <a:endParaRPr lang="en-US" dirty="0"/>
          </a:p>
        </p:txBody>
      </p:sp>
      <p:sp>
        <p:nvSpPr>
          <p:cNvPr id="4" name="Rectangle 3"/>
          <p:cNvSpPr/>
          <p:nvPr/>
        </p:nvSpPr>
        <p:spPr>
          <a:xfrm>
            <a:off x="612648" y="1596009"/>
            <a:ext cx="7312152" cy="4862870"/>
          </a:xfrm>
          <a:prstGeom prst="rect">
            <a:avLst/>
          </a:prstGeom>
        </p:spPr>
        <p:txBody>
          <a:bodyPr wrap="square">
            <a:spAutoFit/>
          </a:bodyPr>
          <a:lstStyle/>
          <a:p>
            <a:pPr marL="342900" marR="0" indent="-342900">
              <a:lnSpc>
                <a:spcPct val="150000"/>
              </a:lnSpc>
              <a:spcBef>
                <a:spcPts val="2400"/>
              </a:spcBef>
              <a:spcAft>
                <a:spcPts val="0"/>
              </a:spcAft>
              <a:buFont typeface="Arial" panose="020B0604020202020204" pitchFamily="34" charset="0"/>
              <a:buChar char="•"/>
            </a:pPr>
            <a:r>
              <a:rPr lang="en-US" sz="2000" dirty="0">
                <a:solidFill>
                  <a:srgbClr val="333333"/>
                </a:solidFill>
                <a:latin typeface="Georgia" panose="02040502050405020303" pitchFamily="18" charset="0"/>
                <a:ea typeface="Calibri" panose="020F0502020204030204" pitchFamily="34" charset="0"/>
                <a:cs typeface="Times New Roman" panose="02020603050405020304" pitchFamily="18" charset="0"/>
              </a:rPr>
              <a:t>“Climate model projections paint a clear picture of a warmer future in the Northern Great Plains, with conditions becoming consistently warmer in two to three decades and </a:t>
            </a:r>
            <a:r>
              <a:rPr lang="en-US" sz="2000" b="1" dirty="0">
                <a:solidFill>
                  <a:srgbClr val="333333"/>
                </a:solidFill>
                <a:latin typeface="Georgia" panose="02040502050405020303" pitchFamily="18" charset="0"/>
                <a:ea typeface="Calibri" panose="020F0502020204030204" pitchFamily="34" charset="0"/>
                <a:cs typeface="Times New Roman" panose="02020603050405020304" pitchFamily="18" charset="0"/>
              </a:rPr>
              <a:t>temperatures rising steadily </a:t>
            </a:r>
            <a:r>
              <a:rPr lang="en-US" sz="2000" dirty="0">
                <a:solidFill>
                  <a:srgbClr val="333333"/>
                </a:solidFill>
                <a:latin typeface="Georgia" panose="02040502050405020303" pitchFamily="18" charset="0"/>
                <a:ea typeface="Calibri" panose="020F0502020204030204" pitchFamily="34" charset="0"/>
                <a:cs typeface="Times New Roman" panose="02020603050405020304" pitchFamily="18" charset="0"/>
              </a:rPr>
              <a:t>towards the middle of the century, irrespective of the scenario </a:t>
            </a:r>
            <a:r>
              <a:rPr lang="en-US" sz="2000" dirty="0" smtClean="0">
                <a:solidFill>
                  <a:srgbClr val="333333"/>
                </a:solidFill>
                <a:latin typeface="Georgia" panose="02040502050405020303" pitchFamily="18" charset="0"/>
                <a:ea typeface="Calibri" panose="020F0502020204030204" pitchFamily="34" charset="0"/>
                <a:cs typeface="Times New Roman" panose="02020603050405020304" pitchFamily="18" charset="0"/>
              </a:rPr>
              <a:t>selected”</a:t>
            </a:r>
            <a:r>
              <a:rPr lang="en-US" sz="2000" dirty="0">
                <a:solidFill>
                  <a:srgbClr val="333333"/>
                </a:solidFill>
                <a:latin typeface="Georgia" panose="02040502050405020303" pitchFamily="18" charset="0"/>
                <a:ea typeface="Calibri" panose="020F0502020204030204" pitchFamily="34" charset="0"/>
                <a:cs typeface="Times New Roman" panose="02020603050405020304" pitchFamily="18" charset="0"/>
              </a:rPr>
              <a:t> </a:t>
            </a:r>
            <a:r>
              <a:rPr lang="en-US" sz="2000" dirty="0" smtClean="0">
                <a:solidFill>
                  <a:srgbClr val="333333"/>
                </a:solidFill>
                <a:latin typeface="Georgia" panose="02040502050405020303" pitchFamily="18" charset="0"/>
                <a:ea typeface="Calibri" panose="020F0502020204030204" pitchFamily="34" charset="0"/>
                <a:cs typeface="Times New Roman" panose="02020603050405020304" pitchFamily="18" charset="0"/>
              </a:rPr>
              <a:t>   </a:t>
            </a:r>
          </a:p>
          <a:p>
            <a:pPr marL="342900" marR="0" indent="-342900">
              <a:lnSpc>
                <a:spcPct val="150000"/>
              </a:lnSpc>
              <a:spcBef>
                <a:spcPts val="2400"/>
              </a:spcBef>
              <a:spcAft>
                <a:spcPts val="0"/>
              </a:spcAft>
              <a:buFont typeface="Arial" panose="020B0604020202020204" pitchFamily="34" charset="0"/>
              <a:buChar char="•"/>
            </a:pPr>
            <a:r>
              <a:rPr lang="en-US" sz="2000" dirty="0" smtClean="0">
                <a:solidFill>
                  <a:srgbClr val="333333"/>
                </a:solidFill>
                <a:latin typeface="Georgia" panose="02040502050405020303" pitchFamily="18" charset="0"/>
                <a:ea typeface="Calibri" panose="020F0502020204030204" pitchFamily="34" charset="0"/>
                <a:cs typeface="Times New Roman" panose="02020603050405020304" pitchFamily="18" charset="0"/>
              </a:rPr>
              <a:t>“…</a:t>
            </a:r>
            <a:r>
              <a:rPr lang="en-US" sz="2000" dirty="0">
                <a:solidFill>
                  <a:srgbClr val="333333"/>
                </a:solidFill>
                <a:latin typeface="Georgia" panose="02040502050405020303" pitchFamily="18" charset="0"/>
                <a:ea typeface="Calibri" panose="020F0502020204030204" pitchFamily="34" charset="0"/>
                <a:cs typeface="Times New Roman" panose="02020603050405020304" pitchFamily="18" charset="0"/>
              </a:rPr>
              <a:t>a </a:t>
            </a:r>
            <a:r>
              <a:rPr lang="en-US" sz="2000" b="1" dirty="0">
                <a:solidFill>
                  <a:srgbClr val="333333"/>
                </a:solidFill>
                <a:latin typeface="Georgia" panose="02040502050405020303" pitchFamily="18" charset="0"/>
                <a:ea typeface="Calibri" panose="020F0502020204030204" pitchFamily="34" charset="0"/>
                <a:cs typeface="Times New Roman" panose="02020603050405020304" pitchFamily="18" charset="0"/>
              </a:rPr>
              <a:t>greater uncertainty </a:t>
            </a:r>
            <a:r>
              <a:rPr lang="en-US" sz="2000" dirty="0">
                <a:solidFill>
                  <a:srgbClr val="333333"/>
                </a:solidFill>
                <a:latin typeface="Georgia" panose="02040502050405020303" pitchFamily="18" charset="0"/>
                <a:ea typeface="Calibri" panose="020F0502020204030204" pitchFamily="34" charset="0"/>
                <a:cs typeface="Times New Roman" panose="02020603050405020304" pitchFamily="18" charset="0"/>
              </a:rPr>
              <a:t>about future climate and potential for </a:t>
            </a:r>
            <a:r>
              <a:rPr lang="en-US" sz="2000" b="1" dirty="0">
                <a:solidFill>
                  <a:srgbClr val="333333"/>
                </a:solidFill>
                <a:latin typeface="Georgia" panose="02040502050405020303" pitchFamily="18" charset="0"/>
                <a:ea typeface="Calibri" panose="020F0502020204030204" pitchFamily="34" charset="0"/>
                <a:cs typeface="Times New Roman" panose="02020603050405020304" pitchFamily="18" charset="0"/>
              </a:rPr>
              <a:t>future flooding and drought</a:t>
            </a:r>
            <a:r>
              <a:rPr lang="en-US" sz="2000" dirty="0">
                <a:solidFill>
                  <a:srgbClr val="333333"/>
                </a:solidFill>
                <a:latin typeface="Georgia" panose="02040502050405020303" pitchFamily="18" charset="0"/>
                <a:ea typeface="Calibri" panose="020F0502020204030204" pitchFamily="34" charset="0"/>
                <a:cs typeface="Times New Roman" panose="02020603050405020304" pitchFamily="18" charset="0"/>
              </a:rPr>
              <a:t>” </a:t>
            </a:r>
            <a:endParaRPr lang="en-US" sz="2000" dirty="0" smtClean="0">
              <a:solidFill>
                <a:srgbClr val="333333"/>
              </a:solidFill>
              <a:latin typeface="Georgia" panose="02040502050405020303" pitchFamily="18" charset="0"/>
              <a:ea typeface="Calibri" panose="020F0502020204030204" pitchFamily="34" charset="0"/>
              <a:cs typeface="Times New Roman" panose="02020603050405020304" pitchFamily="18" charset="0"/>
            </a:endParaRPr>
          </a:p>
          <a:p>
            <a:pPr marL="342900" marR="0" indent="-342900">
              <a:lnSpc>
                <a:spcPct val="150000"/>
              </a:lnSpc>
              <a:spcBef>
                <a:spcPts val="2400"/>
              </a:spcBef>
              <a:spcAft>
                <a:spcPts val="0"/>
              </a:spcAft>
              <a:buFont typeface="Arial" panose="020B0604020202020204" pitchFamily="34" charset="0"/>
              <a:buChar char="•"/>
            </a:pPr>
            <a:r>
              <a:rPr lang="en-US" sz="2000" dirty="0" smtClean="0">
                <a:solidFill>
                  <a:srgbClr val="333333"/>
                </a:solidFill>
                <a:latin typeface="Georgia" panose="02040502050405020303" pitchFamily="18" charset="0"/>
                <a:ea typeface="Calibri" panose="020F0502020204030204" pitchFamily="34" charset="0"/>
                <a:cs typeface="Times New Roman" panose="02020603050405020304" pitchFamily="18" charset="0"/>
              </a:rPr>
              <a:t>“…probability </a:t>
            </a:r>
            <a:r>
              <a:rPr lang="en-US" sz="2000" dirty="0">
                <a:solidFill>
                  <a:srgbClr val="333333"/>
                </a:solidFill>
                <a:latin typeface="Georgia" panose="02040502050405020303" pitchFamily="18" charset="0"/>
                <a:ea typeface="Calibri" panose="020F0502020204030204" pitchFamily="34" charset="0"/>
                <a:cs typeface="Times New Roman" panose="02020603050405020304" pitchFamily="18" charset="0"/>
              </a:rPr>
              <a:t>for </a:t>
            </a:r>
            <a:r>
              <a:rPr lang="en-US" sz="2000" b="1" dirty="0">
                <a:solidFill>
                  <a:srgbClr val="333333"/>
                </a:solidFill>
                <a:latin typeface="Georgia" panose="02040502050405020303" pitchFamily="18" charset="0"/>
                <a:ea typeface="Calibri" panose="020F0502020204030204" pitchFamily="34" charset="0"/>
                <a:cs typeface="Times New Roman" panose="02020603050405020304" pitchFamily="18" charset="0"/>
              </a:rPr>
              <a:t>very hot days </a:t>
            </a:r>
            <a:r>
              <a:rPr lang="en-US" sz="2000" dirty="0">
                <a:solidFill>
                  <a:srgbClr val="333333"/>
                </a:solidFill>
                <a:latin typeface="Georgia" panose="02040502050405020303" pitchFamily="18" charset="0"/>
                <a:ea typeface="Calibri" panose="020F0502020204030204" pitchFamily="34" charset="0"/>
                <a:cs typeface="Times New Roman" panose="02020603050405020304" pitchFamily="18" charset="0"/>
              </a:rPr>
              <a:t>(over </a:t>
            </a:r>
            <a:r>
              <a:rPr lang="en-US" sz="2000" dirty="0" smtClean="0">
                <a:solidFill>
                  <a:srgbClr val="333333"/>
                </a:solidFill>
                <a:latin typeface="Georgia" panose="02040502050405020303" pitchFamily="18" charset="0"/>
                <a:ea typeface="Calibri" panose="020F0502020204030204" pitchFamily="34" charset="0"/>
                <a:cs typeface="Times New Roman" panose="02020603050405020304" pitchFamily="18" charset="0"/>
              </a:rPr>
              <a:t>90</a:t>
            </a:r>
            <a:r>
              <a:rPr lang="en-US" sz="2000" baseline="30000" dirty="0" smtClean="0">
                <a:solidFill>
                  <a:srgbClr val="333333"/>
                </a:solidFill>
                <a:latin typeface="Georgia" panose="02040502050405020303" pitchFamily="18" charset="0"/>
                <a:ea typeface="Calibri" panose="020F0502020204030204" pitchFamily="34" charset="0"/>
                <a:cs typeface="Times New Roman" panose="02020603050405020304" pitchFamily="18" charset="0"/>
              </a:rPr>
              <a:t>0</a:t>
            </a:r>
            <a:r>
              <a:rPr lang="en-US" sz="2000" dirty="0" smtClean="0">
                <a:solidFill>
                  <a:srgbClr val="333333"/>
                </a:solidFill>
                <a:latin typeface="Georgia" panose="02040502050405020303" pitchFamily="18" charset="0"/>
                <a:ea typeface="Calibri" panose="020F0502020204030204" pitchFamily="34" charset="0"/>
                <a:cs typeface="Times New Roman" panose="02020603050405020304" pitchFamily="18" charset="0"/>
              </a:rPr>
              <a:t>F</a:t>
            </a:r>
            <a:r>
              <a:rPr lang="en-US" sz="2000" dirty="0">
                <a:solidFill>
                  <a:srgbClr val="333333"/>
                </a:solidFill>
                <a:latin typeface="Georgia" panose="02040502050405020303" pitchFamily="18" charset="0"/>
                <a:ea typeface="Calibri" panose="020F0502020204030204" pitchFamily="34" charset="0"/>
                <a:cs typeface="Times New Roman" panose="02020603050405020304" pitchFamily="18" charset="0"/>
              </a:rPr>
              <a:t>) is expected to </a:t>
            </a:r>
            <a:r>
              <a:rPr lang="en-US" sz="2000" b="1" dirty="0">
                <a:solidFill>
                  <a:srgbClr val="333333"/>
                </a:solidFill>
                <a:latin typeface="Georgia" panose="02040502050405020303" pitchFamily="18" charset="0"/>
                <a:ea typeface="Calibri" panose="020F0502020204030204" pitchFamily="34" charset="0"/>
                <a:cs typeface="Times New Roman" panose="02020603050405020304" pitchFamily="18" charset="0"/>
              </a:rPr>
              <a:t>increase</a:t>
            </a:r>
            <a:r>
              <a:rPr lang="en-US" sz="2000" dirty="0" smtClean="0">
                <a:solidFill>
                  <a:srgbClr val="333333"/>
                </a:solidFill>
                <a:latin typeface="Georgia" panose="02040502050405020303"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170" name="Picture 2" descr="https://nca2018.globalchange.gov/img/figure/figure22_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6191"/>
          <a:stretch/>
        </p:blipFill>
        <p:spPr bwMode="auto">
          <a:xfrm>
            <a:off x="7924800" y="2505075"/>
            <a:ext cx="4089312" cy="242887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92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Northern Plains Predictions</a:t>
            </a:r>
            <a:endParaRPr lang="en-US" dirty="0"/>
          </a:p>
        </p:txBody>
      </p:sp>
      <p:sp>
        <p:nvSpPr>
          <p:cNvPr id="3" name="Content Placeholder 2"/>
          <p:cNvSpPr>
            <a:spLocks noGrp="1"/>
          </p:cNvSpPr>
          <p:nvPr>
            <p:ph idx="1"/>
          </p:nvPr>
        </p:nvSpPr>
        <p:spPr>
          <a:xfrm>
            <a:off x="955548" y="2015949"/>
            <a:ext cx="5102352" cy="4050792"/>
          </a:xfrm>
        </p:spPr>
        <p:txBody>
          <a:bodyPr>
            <a:normAutofit/>
          </a:bodyPr>
          <a:lstStyle/>
          <a:p>
            <a:pPr marL="0" indent="0">
              <a:lnSpc>
                <a:spcPct val="100000"/>
              </a:lnSpc>
              <a:spcAft>
                <a:spcPts val="1800"/>
              </a:spcAft>
              <a:buNone/>
            </a:pPr>
            <a:r>
              <a:rPr lang="en-US" dirty="0" smtClean="0"/>
              <a:t>Key Message 1 – Water </a:t>
            </a:r>
          </a:p>
          <a:p>
            <a:pPr lvl="1">
              <a:lnSpc>
                <a:spcPct val="100000"/>
              </a:lnSpc>
              <a:spcAft>
                <a:spcPts val="1800"/>
              </a:spcAft>
            </a:pPr>
            <a:r>
              <a:rPr lang="en-US" dirty="0" smtClean="0"/>
              <a:t>Small changes in annual precipitation can have large effects</a:t>
            </a:r>
          </a:p>
          <a:p>
            <a:pPr lvl="1">
              <a:lnSpc>
                <a:spcPct val="100000"/>
              </a:lnSpc>
              <a:spcAft>
                <a:spcPts val="1800"/>
              </a:spcAft>
            </a:pPr>
            <a:r>
              <a:rPr lang="en-US" dirty="0" smtClean="0"/>
              <a:t>Even more variable weather predicted</a:t>
            </a:r>
          </a:p>
          <a:p>
            <a:pPr lvl="1">
              <a:lnSpc>
                <a:spcPct val="100000"/>
              </a:lnSpc>
              <a:spcAft>
                <a:spcPts val="1800"/>
              </a:spcAft>
            </a:pPr>
            <a:r>
              <a:rPr lang="en-US" dirty="0" smtClean="0"/>
              <a:t>More extreme rainfall events</a:t>
            </a:r>
          </a:p>
          <a:p>
            <a:pPr lvl="1">
              <a:lnSpc>
                <a:spcPct val="100000"/>
              </a:lnSpc>
              <a:spcAft>
                <a:spcPts val="1800"/>
              </a:spcAft>
            </a:pPr>
            <a:r>
              <a:rPr lang="en-US" dirty="0" smtClean="0"/>
              <a:t>Increased evaporation</a:t>
            </a:r>
          </a:p>
          <a:p>
            <a:pPr lvl="1">
              <a:lnSpc>
                <a:spcPct val="100000"/>
              </a:lnSpc>
              <a:spcAft>
                <a:spcPts val="1800"/>
              </a:spcAft>
            </a:pPr>
            <a:r>
              <a:rPr lang="en-US" dirty="0" smtClean="0"/>
              <a:t>Reduced aquifer recharge</a:t>
            </a:r>
          </a:p>
          <a:p>
            <a:pPr lvl="1">
              <a:lnSpc>
                <a:spcPct val="100000"/>
              </a:lnSpc>
              <a:spcAft>
                <a:spcPts val="1800"/>
              </a:spcAft>
            </a:pPr>
            <a:endParaRPr lang="en-US" dirty="0" smtClean="0"/>
          </a:p>
          <a:p>
            <a:pPr>
              <a:lnSpc>
                <a:spcPct val="100000"/>
              </a:lnSpc>
            </a:pPr>
            <a:endParaRPr lang="en-US" dirty="0"/>
          </a:p>
        </p:txBody>
      </p:sp>
      <p:sp>
        <p:nvSpPr>
          <p:cNvPr id="4" name="Rectangle 3"/>
          <p:cNvSpPr/>
          <p:nvPr/>
        </p:nvSpPr>
        <p:spPr>
          <a:xfrm>
            <a:off x="304799" y="6066741"/>
            <a:ext cx="5267325" cy="646331"/>
          </a:xfrm>
          <a:prstGeom prst="rect">
            <a:avLst/>
          </a:prstGeom>
        </p:spPr>
        <p:txBody>
          <a:bodyPr wrap="square">
            <a:spAutoFit/>
          </a:bodyPr>
          <a:lstStyle/>
          <a:p>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https://www.pbs.org/newshour/show/coping-with-climate-change-2-texas-towns-struggle-for-water</a:t>
            </a:r>
            <a:endParaRPr lang="en-US" dirty="0"/>
          </a:p>
        </p:txBody>
      </p:sp>
      <p:pic>
        <p:nvPicPr>
          <p:cNvPr id="6146" name="Picture 2" descr="https://nca2018.globalchange.gov/img/figure/figure10_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3175" y="1709249"/>
            <a:ext cx="5327650" cy="422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49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Northern Plains Predictions</a:t>
            </a:r>
            <a:endParaRPr lang="en-US" dirty="0"/>
          </a:p>
        </p:txBody>
      </p:sp>
      <p:sp>
        <p:nvSpPr>
          <p:cNvPr id="3" name="Content Placeholder 2"/>
          <p:cNvSpPr>
            <a:spLocks noGrp="1"/>
          </p:cNvSpPr>
          <p:nvPr>
            <p:ph idx="1"/>
          </p:nvPr>
        </p:nvSpPr>
        <p:spPr>
          <a:xfrm>
            <a:off x="955548" y="2015949"/>
            <a:ext cx="6435852" cy="4050792"/>
          </a:xfrm>
        </p:spPr>
        <p:txBody>
          <a:bodyPr>
            <a:normAutofit/>
          </a:bodyPr>
          <a:lstStyle/>
          <a:p>
            <a:pPr marL="0" indent="0">
              <a:lnSpc>
                <a:spcPct val="100000"/>
              </a:lnSpc>
              <a:spcAft>
                <a:spcPts val="1800"/>
              </a:spcAft>
              <a:buNone/>
            </a:pPr>
            <a:r>
              <a:rPr lang="en-US" dirty="0" smtClean="0"/>
              <a:t>Key Message 2 – Agriculture </a:t>
            </a:r>
          </a:p>
          <a:p>
            <a:pPr lvl="1">
              <a:lnSpc>
                <a:spcPct val="100000"/>
              </a:lnSpc>
              <a:spcAft>
                <a:spcPts val="1800"/>
              </a:spcAft>
            </a:pPr>
            <a:r>
              <a:rPr lang="en-US" dirty="0" smtClean="0"/>
              <a:t>Longer growing seasons are generally benefiting crop productions.</a:t>
            </a:r>
          </a:p>
          <a:p>
            <a:pPr lvl="1">
              <a:lnSpc>
                <a:spcPct val="100000"/>
              </a:lnSpc>
              <a:spcAft>
                <a:spcPts val="1800"/>
              </a:spcAft>
            </a:pPr>
            <a:r>
              <a:rPr lang="en-US" dirty="0" smtClean="0"/>
              <a:t>Rising temps and changes in extreme events are likely to have negative impacts</a:t>
            </a:r>
          </a:p>
          <a:p>
            <a:pPr lvl="1">
              <a:lnSpc>
                <a:spcPct val="100000"/>
              </a:lnSpc>
              <a:spcAft>
                <a:spcPts val="1800"/>
              </a:spcAft>
            </a:pPr>
            <a:r>
              <a:rPr lang="en-US" dirty="0" smtClean="0"/>
              <a:t>Adaptation will require transformative changes to Ag and land management</a:t>
            </a:r>
          </a:p>
          <a:p>
            <a:pPr lvl="1">
              <a:lnSpc>
                <a:spcPct val="100000"/>
              </a:lnSpc>
              <a:spcAft>
                <a:spcPts val="1800"/>
              </a:spcAft>
            </a:pPr>
            <a:endParaRPr lang="en-US" dirty="0" smtClean="0"/>
          </a:p>
          <a:p>
            <a:pPr>
              <a:lnSpc>
                <a:spcPct val="100000"/>
              </a:lnSpc>
            </a:pPr>
            <a:endParaRPr lang="en-US" dirty="0"/>
          </a:p>
        </p:txBody>
      </p:sp>
      <p:pic>
        <p:nvPicPr>
          <p:cNvPr id="4098" name="Picture 2" descr="https://www.ndtourism.com/sites/default/master/files/styles/taxonomy_header/public/North_Dakota_Harvest-GKellogg_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4364" y="1743075"/>
            <a:ext cx="4389120" cy="2743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877300" y="6488668"/>
            <a:ext cx="2472728" cy="369332"/>
          </a:xfrm>
          <a:prstGeom prst="rect">
            <a:avLst/>
          </a:prstGeom>
          <a:noFill/>
        </p:spPr>
        <p:txBody>
          <a:bodyPr wrap="none" rtlCol="0">
            <a:spAutoFit/>
          </a:bodyPr>
          <a:lstStyle/>
          <a:p>
            <a:r>
              <a:rPr lang="en-US" dirty="0" smtClean="0">
                <a:hlinkClick r:id="rId3"/>
              </a:rPr>
              <a:t>www.ndtourism.com</a:t>
            </a:r>
            <a:r>
              <a:rPr lang="en-US" dirty="0">
                <a:hlinkClick r:id="rId3"/>
              </a:rPr>
              <a:t>/</a:t>
            </a:r>
            <a:endParaRPr lang="en-US" dirty="0"/>
          </a:p>
        </p:txBody>
      </p:sp>
    </p:spTree>
    <p:extLst>
      <p:ext uri="{BB962C8B-B14F-4D97-AF65-F5344CB8AC3E}">
        <p14:creationId xmlns:p14="http://schemas.microsoft.com/office/powerpoint/2010/main" val="3515648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279195" y="484632"/>
            <a:ext cx="4536567" cy="1944243"/>
          </a:xfrm>
          <a:prstGeom prst="rect">
            <a:avLst/>
          </a:prstGeom>
        </p:spPr>
      </p:pic>
      <p:pic>
        <p:nvPicPr>
          <p:cNvPr id="3074" name="Picture 2" descr="Add a Thrill to Your Vis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6048" y="2997024"/>
            <a:ext cx="3333750" cy="33337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Northern Plains Predictions</a:t>
            </a:r>
            <a:endParaRPr lang="en-US" dirty="0"/>
          </a:p>
        </p:txBody>
      </p:sp>
      <p:sp>
        <p:nvSpPr>
          <p:cNvPr id="3" name="Content Placeholder 2"/>
          <p:cNvSpPr>
            <a:spLocks noGrp="1"/>
          </p:cNvSpPr>
          <p:nvPr>
            <p:ph idx="1"/>
          </p:nvPr>
        </p:nvSpPr>
        <p:spPr>
          <a:xfrm>
            <a:off x="955548" y="2015949"/>
            <a:ext cx="7274052" cy="4050792"/>
          </a:xfrm>
        </p:spPr>
        <p:txBody>
          <a:bodyPr>
            <a:normAutofit/>
          </a:bodyPr>
          <a:lstStyle/>
          <a:p>
            <a:pPr marL="0" indent="0">
              <a:lnSpc>
                <a:spcPct val="100000"/>
              </a:lnSpc>
              <a:spcAft>
                <a:spcPts val="1800"/>
              </a:spcAft>
              <a:buNone/>
            </a:pPr>
            <a:r>
              <a:rPr lang="en-US" dirty="0" smtClean="0"/>
              <a:t>Key Message 3 – Recreation &amp; Tourism </a:t>
            </a:r>
          </a:p>
          <a:p>
            <a:pPr lvl="1">
              <a:lnSpc>
                <a:spcPct val="100000"/>
              </a:lnSpc>
              <a:spcAft>
                <a:spcPts val="1800"/>
              </a:spcAft>
            </a:pPr>
            <a:r>
              <a:rPr lang="en-US" dirty="0" smtClean="0"/>
              <a:t>Detrimental impacts on many populations of fish &amp;            wildlife populations</a:t>
            </a:r>
          </a:p>
          <a:p>
            <a:pPr lvl="1">
              <a:lnSpc>
                <a:spcPct val="100000"/>
              </a:lnSpc>
              <a:spcAft>
                <a:spcPts val="1800"/>
              </a:spcAft>
            </a:pPr>
            <a:r>
              <a:rPr lang="en-US" dirty="0" smtClean="0"/>
              <a:t>Direct impacts on recreationists </a:t>
            </a:r>
          </a:p>
          <a:p>
            <a:pPr lvl="1">
              <a:lnSpc>
                <a:spcPct val="100000"/>
              </a:lnSpc>
              <a:spcAft>
                <a:spcPts val="1800"/>
              </a:spcAft>
            </a:pPr>
            <a:r>
              <a:rPr lang="en-US" dirty="0" smtClean="0"/>
              <a:t>New natural resource policies may affect access or enjoyment of resources</a:t>
            </a:r>
          </a:p>
          <a:p>
            <a:pPr lvl="1">
              <a:lnSpc>
                <a:spcPct val="100000"/>
              </a:lnSpc>
              <a:spcAft>
                <a:spcPts val="1800"/>
              </a:spcAft>
            </a:pPr>
            <a:r>
              <a:rPr lang="en-US" dirty="0" smtClean="0"/>
              <a:t>Changes of season length may affect timing of recreation &amp; tourism</a:t>
            </a:r>
          </a:p>
          <a:p>
            <a:pPr lvl="1">
              <a:lnSpc>
                <a:spcPct val="100000"/>
              </a:lnSpc>
              <a:spcAft>
                <a:spcPts val="1800"/>
              </a:spcAft>
            </a:pPr>
            <a:endParaRPr lang="en-US" dirty="0" smtClean="0"/>
          </a:p>
          <a:p>
            <a:pPr>
              <a:lnSpc>
                <a:spcPct val="100000"/>
              </a:lnSpc>
            </a:pPr>
            <a:endParaRPr lang="en-US" dirty="0"/>
          </a:p>
        </p:txBody>
      </p:sp>
      <p:sp>
        <p:nvSpPr>
          <p:cNvPr id="6" name="TextBox 5"/>
          <p:cNvSpPr txBox="1"/>
          <p:nvPr/>
        </p:nvSpPr>
        <p:spPr>
          <a:xfrm>
            <a:off x="8905875" y="6488668"/>
            <a:ext cx="2472728" cy="369332"/>
          </a:xfrm>
          <a:prstGeom prst="rect">
            <a:avLst/>
          </a:prstGeom>
          <a:noFill/>
        </p:spPr>
        <p:txBody>
          <a:bodyPr wrap="none" rtlCol="0">
            <a:spAutoFit/>
          </a:bodyPr>
          <a:lstStyle/>
          <a:p>
            <a:r>
              <a:rPr lang="en-US" dirty="0" smtClean="0">
                <a:hlinkClick r:id="rId4"/>
              </a:rPr>
              <a:t>www.ndtourism.com</a:t>
            </a:r>
            <a:r>
              <a:rPr lang="en-US" dirty="0">
                <a:hlinkClick r:id="rId4"/>
              </a:rPr>
              <a:t>/</a:t>
            </a:r>
            <a:endParaRPr lang="en-US" dirty="0"/>
          </a:p>
        </p:txBody>
      </p:sp>
      <p:pic>
        <p:nvPicPr>
          <p:cNvPr id="7" name="Picture 6"/>
          <p:cNvPicPr>
            <a:picLocks noChangeAspect="1"/>
          </p:cNvPicPr>
          <p:nvPr/>
        </p:nvPicPr>
        <p:blipFill>
          <a:blip r:embed="rId5"/>
          <a:stretch>
            <a:fillRect/>
          </a:stretch>
        </p:blipFill>
        <p:spPr>
          <a:xfrm>
            <a:off x="7555516" y="1996167"/>
            <a:ext cx="2421064" cy="16859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612601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246</TotalTime>
  <Words>869</Words>
  <Application>Microsoft Office PowerPoint</Application>
  <PresentationFormat>Widescreen</PresentationFormat>
  <Paragraphs>80</Paragraphs>
  <Slides>13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Georgia</vt:lpstr>
      <vt:lpstr>Rockwell</vt:lpstr>
      <vt:lpstr>Rockwell Condensed</vt:lpstr>
      <vt:lpstr>Times New Roman</vt:lpstr>
      <vt:lpstr>Wingdings</vt:lpstr>
      <vt:lpstr>Wood Type</vt:lpstr>
      <vt:lpstr>Fourth National Climate Assessment</vt:lpstr>
      <vt:lpstr>Climate Change</vt:lpstr>
      <vt:lpstr>National Climate Assessment</vt:lpstr>
      <vt:lpstr>National Climate Assessment</vt:lpstr>
      <vt:lpstr>Northern PLains</vt:lpstr>
      <vt:lpstr>Northern Plains Predictions</vt:lpstr>
      <vt:lpstr>Northern Plains Predictions</vt:lpstr>
      <vt:lpstr>Northern Plains Predictions</vt:lpstr>
      <vt:lpstr>Northern Plains Predictions</vt:lpstr>
      <vt:lpstr>Northern Plains Predictions</vt:lpstr>
      <vt:lpstr>Tribes and Climate Change</vt:lpstr>
      <vt:lpstr>National Climate Assessment Activity Chapter 15: Tribes &amp; Indigenous Peoples</vt:lpstr>
      <vt:lpstr>Resources</vt:lpstr>
    </vt:vector>
  </TitlesOfParts>
  <Company>UTTC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Fourth National Climate Assessment (2017 &amp; 2018)</dc:title>
  <dc:creator>Jeremy Guinn</dc:creator>
  <cp:lastModifiedBy>Anna Bahnson</cp:lastModifiedBy>
  <cp:revision>26</cp:revision>
  <dcterms:created xsi:type="dcterms:W3CDTF">2019-07-30T16:34:42Z</dcterms:created>
  <dcterms:modified xsi:type="dcterms:W3CDTF">2019-10-07T15:13:20Z</dcterms:modified>
</cp:coreProperties>
</file>