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3"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43" autoAdjust="0"/>
    <p:restoredTop sz="94660"/>
  </p:normalViewPr>
  <p:slideViewPr>
    <p:cSldViewPr snapToGrid="0">
      <p:cViewPr varScale="1">
        <p:scale>
          <a:sx n="51" d="100"/>
          <a:sy n="51" d="100"/>
        </p:scale>
        <p:origin x="96" y="4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0986EB4-6448-4589-988A-9CF51F6C13E8}" type="datetimeFigureOut">
              <a:rPr lang="en-US" smtClean="0"/>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C2E241-130E-4F3C-B4D5-1E0012C07897}" type="slidenum">
              <a:rPr lang="en-US" smtClean="0"/>
              <a:t>‹#›</a:t>
            </a:fld>
            <a:endParaRPr lang="en-US"/>
          </a:p>
        </p:txBody>
      </p:sp>
    </p:spTree>
    <p:extLst>
      <p:ext uri="{BB962C8B-B14F-4D97-AF65-F5344CB8AC3E}">
        <p14:creationId xmlns:p14="http://schemas.microsoft.com/office/powerpoint/2010/main" val="3799687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986EB4-6448-4589-988A-9CF51F6C13E8}" type="datetimeFigureOut">
              <a:rPr lang="en-US" smtClean="0"/>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C2E241-130E-4F3C-B4D5-1E0012C07897}" type="slidenum">
              <a:rPr lang="en-US" smtClean="0"/>
              <a:t>‹#›</a:t>
            </a:fld>
            <a:endParaRPr lang="en-US"/>
          </a:p>
        </p:txBody>
      </p:sp>
    </p:spTree>
    <p:extLst>
      <p:ext uri="{BB962C8B-B14F-4D97-AF65-F5344CB8AC3E}">
        <p14:creationId xmlns:p14="http://schemas.microsoft.com/office/powerpoint/2010/main" val="131872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986EB4-6448-4589-988A-9CF51F6C13E8}" type="datetimeFigureOut">
              <a:rPr lang="en-US" smtClean="0"/>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C2E241-130E-4F3C-B4D5-1E0012C07897}" type="slidenum">
              <a:rPr lang="en-US" smtClean="0"/>
              <a:t>‹#›</a:t>
            </a:fld>
            <a:endParaRPr lang="en-US"/>
          </a:p>
        </p:txBody>
      </p:sp>
    </p:spTree>
    <p:extLst>
      <p:ext uri="{BB962C8B-B14F-4D97-AF65-F5344CB8AC3E}">
        <p14:creationId xmlns:p14="http://schemas.microsoft.com/office/powerpoint/2010/main" val="2056383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986EB4-6448-4589-988A-9CF51F6C13E8}" type="datetimeFigureOut">
              <a:rPr lang="en-US" smtClean="0"/>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C2E241-130E-4F3C-B4D5-1E0012C07897}" type="slidenum">
              <a:rPr lang="en-US" smtClean="0"/>
              <a:t>‹#›</a:t>
            </a:fld>
            <a:endParaRPr lang="en-US"/>
          </a:p>
        </p:txBody>
      </p:sp>
    </p:spTree>
    <p:extLst>
      <p:ext uri="{BB962C8B-B14F-4D97-AF65-F5344CB8AC3E}">
        <p14:creationId xmlns:p14="http://schemas.microsoft.com/office/powerpoint/2010/main" val="3970085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0986EB4-6448-4589-988A-9CF51F6C13E8}" type="datetimeFigureOut">
              <a:rPr lang="en-US" smtClean="0"/>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C2E241-130E-4F3C-B4D5-1E0012C07897}" type="slidenum">
              <a:rPr lang="en-US" smtClean="0"/>
              <a:t>‹#›</a:t>
            </a:fld>
            <a:endParaRPr lang="en-US"/>
          </a:p>
        </p:txBody>
      </p:sp>
    </p:spTree>
    <p:extLst>
      <p:ext uri="{BB962C8B-B14F-4D97-AF65-F5344CB8AC3E}">
        <p14:creationId xmlns:p14="http://schemas.microsoft.com/office/powerpoint/2010/main" val="2928146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0986EB4-6448-4589-988A-9CF51F6C13E8}" type="datetimeFigureOut">
              <a:rPr lang="en-US" smtClean="0"/>
              <a:t>5/19/2020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C2E241-130E-4F3C-B4D5-1E0012C07897}" type="slidenum">
              <a:rPr lang="en-US" smtClean="0"/>
              <a:t>‹#›</a:t>
            </a:fld>
            <a:endParaRPr lang="en-US"/>
          </a:p>
        </p:txBody>
      </p:sp>
    </p:spTree>
    <p:extLst>
      <p:ext uri="{BB962C8B-B14F-4D97-AF65-F5344CB8AC3E}">
        <p14:creationId xmlns:p14="http://schemas.microsoft.com/office/powerpoint/2010/main" val="2659330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0986EB4-6448-4589-988A-9CF51F6C13E8}" type="datetimeFigureOut">
              <a:rPr lang="en-US" smtClean="0"/>
              <a:t>5/19/2020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C2E241-130E-4F3C-B4D5-1E0012C07897}" type="slidenum">
              <a:rPr lang="en-US" smtClean="0"/>
              <a:t>‹#›</a:t>
            </a:fld>
            <a:endParaRPr lang="en-US"/>
          </a:p>
        </p:txBody>
      </p:sp>
    </p:spTree>
    <p:extLst>
      <p:ext uri="{BB962C8B-B14F-4D97-AF65-F5344CB8AC3E}">
        <p14:creationId xmlns:p14="http://schemas.microsoft.com/office/powerpoint/2010/main" val="2095855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0986EB4-6448-4589-988A-9CF51F6C13E8}" type="datetimeFigureOut">
              <a:rPr lang="en-US" smtClean="0"/>
              <a:t>5/19/2020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C2E241-130E-4F3C-B4D5-1E0012C07897}" type="slidenum">
              <a:rPr lang="en-US" smtClean="0"/>
              <a:t>‹#›</a:t>
            </a:fld>
            <a:endParaRPr lang="en-US"/>
          </a:p>
        </p:txBody>
      </p:sp>
    </p:spTree>
    <p:extLst>
      <p:ext uri="{BB962C8B-B14F-4D97-AF65-F5344CB8AC3E}">
        <p14:creationId xmlns:p14="http://schemas.microsoft.com/office/powerpoint/2010/main" val="259356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986EB4-6448-4589-988A-9CF51F6C13E8}" type="datetimeFigureOut">
              <a:rPr lang="en-US" smtClean="0"/>
              <a:t>5/19/2020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C2E241-130E-4F3C-B4D5-1E0012C07897}" type="slidenum">
              <a:rPr lang="en-US" smtClean="0"/>
              <a:t>‹#›</a:t>
            </a:fld>
            <a:endParaRPr lang="en-US"/>
          </a:p>
        </p:txBody>
      </p:sp>
    </p:spTree>
    <p:extLst>
      <p:ext uri="{BB962C8B-B14F-4D97-AF65-F5344CB8AC3E}">
        <p14:creationId xmlns:p14="http://schemas.microsoft.com/office/powerpoint/2010/main" val="835363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0986EB4-6448-4589-988A-9CF51F6C13E8}" type="datetimeFigureOut">
              <a:rPr lang="en-US" smtClean="0"/>
              <a:t>5/19/2020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C2E241-130E-4F3C-B4D5-1E0012C07897}" type="slidenum">
              <a:rPr lang="en-US" smtClean="0"/>
              <a:t>‹#›</a:t>
            </a:fld>
            <a:endParaRPr lang="en-US"/>
          </a:p>
        </p:txBody>
      </p:sp>
    </p:spTree>
    <p:extLst>
      <p:ext uri="{BB962C8B-B14F-4D97-AF65-F5344CB8AC3E}">
        <p14:creationId xmlns:p14="http://schemas.microsoft.com/office/powerpoint/2010/main" val="98615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0986EB4-6448-4589-988A-9CF51F6C13E8}" type="datetimeFigureOut">
              <a:rPr lang="en-US" smtClean="0"/>
              <a:t>5/19/2020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C2E241-130E-4F3C-B4D5-1E0012C07897}" type="slidenum">
              <a:rPr lang="en-US" smtClean="0"/>
              <a:t>‹#›</a:t>
            </a:fld>
            <a:endParaRPr lang="en-US"/>
          </a:p>
        </p:txBody>
      </p:sp>
    </p:spTree>
    <p:extLst>
      <p:ext uri="{BB962C8B-B14F-4D97-AF65-F5344CB8AC3E}">
        <p14:creationId xmlns:p14="http://schemas.microsoft.com/office/powerpoint/2010/main" val="30859179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986EB4-6448-4589-988A-9CF51F6C13E8}" type="datetimeFigureOut">
              <a:rPr lang="en-US" smtClean="0"/>
              <a:t>5/19/2020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C2E241-130E-4F3C-B4D5-1E0012C07897}" type="slidenum">
              <a:rPr lang="en-US" smtClean="0"/>
              <a:t>‹#›</a:t>
            </a:fld>
            <a:endParaRPr lang="en-US"/>
          </a:p>
        </p:txBody>
      </p:sp>
    </p:spTree>
    <p:extLst>
      <p:ext uri="{BB962C8B-B14F-4D97-AF65-F5344CB8AC3E}">
        <p14:creationId xmlns:p14="http://schemas.microsoft.com/office/powerpoint/2010/main" val="15582316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aboriginalaccess.ca/youth/types-of-engineering/civil"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aboriginalaccess.ca/" TargetMode="External"/><Relationship Id="rId2" Type="http://schemas.openxmlformats.org/officeDocument/2006/relationships/hyperlink" Target="https://www.aboriginalaccess.ca/sites/aboriginalaccess.ca/files/GRADETHREEunitPLANFINAL5.pdf" TargetMode="Externa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rot="5400000">
            <a:off x="5612532" y="-4541998"/>
            <a:ext cx="1063439" cy="10672713"/>
          </a:xfrm>
          <a:prstGeom prst="rect">
            <a:avLst/>
          </a:prstGeom>
          <a:solidFill>
            <a:srgbClr val="9B2D1F"/>
          </a:solidFill>
          <a:ln w="25400" algn="ctr">
            <a:solidFill>
              <a:srgbClr val="9B2D1F"/>
            </a:solidFill>
            <a:miter lim="800000"/>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sz="2400"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41166" y="314082"/>
            <a:ext cx="1038048" cy="1004512"/>
          </a:xfrm>
          <a:prstGeom prst="rect">
            <a:avLst/>
          </a:prstGeom>
          <a:noFill/>
          <a:ln>
            <a:noFill/>
          </a:ln>
          <a:effectLst/>
          <a:extLst>
            <a:ext uri="{909E8E84-426E-40DD-AFC4-6F175D3DCCD1}">
              <a14:hiddenFill xmlns:a14="http://schemas.microsoft.com/office/drawing/2010/main">
                <a:solidFill>
                  <a:srgbClr val="696464"/>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5" name="Rectangle 4"/>
          <p:cNvSpPr/>
          <p:nvPr/>
        </p:nvSpPr>
        <p:spPr>
          <a:xfrm>
            <a:off x="807895" y="1282331"/>
            <a:ext cx="6959139" cy="2923621"/>
          </a:xfrm>
          <a:prstGeom prst="rect">
            <a:avLst/>
          </a:prstGeom>
        </p:spPr>
        <p:txBody>
          <a:bodyPr wrap="square">
            <a:spAutoFit/>
          </a:bodyPr>
          <a:lstStyle/>
          <a:p>
            <a:pPr>
              <a:lnSpc>
                <a:spcPct val="119000"/>
              </a:lnSpc>
              <a:spcAft>
                <a:spcPts val="600"/>
              </a:spcAft>
            </a:pPr>
            <a:r>
              <a:rPr lang="en-US" sz="2000" b="1" kern="1400" dirty="0" smtClean="0">
                <a:ln>
                  <a:noFill/>
                </a:ln>
                <a:solidFill>
                  <a:srgbClr val="9B2D1F"/>
                </a:solidFill>
                <a:effectLst/>
                <a:latin typeface="+mj-lt"/>
              </a:rPr>
              <a:t>Activity Overview:</a:t>
            </a:r>
            <a:endParaRPr lang="en-US" sz="1200" kern="1400" dirty="0" smtClean="0">
              <a:ln>
                <a:noFill/>
              </a:ln>
              <a:solidFill>
                <a:srgbClr val="000000"/>
              </a:solidFill>
              <a:effectLst/>
              <a:latin typeface="+mj-lt"/>
            </a:endParaRPr>
          </a:p>
          <a:p>
            <a:pPr>
              <a:lnSpc>
                <a:spcPct val="119000"/>
              </a:lnSpc>
              <a:spcAft>
                <a:spcPts val="600"/>
              </a:spcAft>
            </a:pPr>
            <a:r>
              <a:rPr lang="en-US" kern="1400" dirty="0" smtClean="0">
                <a:solidFill>
                  <a:srgbClr val="000000"/>
                </a:solidFill>
                <a:latin typeface="+mj-lt"/>
              </a:rPr>
              <a:t>There are over 200 kinds of engineers!  In this activity guide learn all about </a:t>
            </a:r>
            <a:r>
              <a:rPr lang="en-US" kern="1400" dirty="0" smtClean="0">
                <a:solidFill>
                  <a:srgbClr val="000000"/>
                </a:solidFill>
                <a:latin typeface="+mj-lt"/>
              </a:rPr>
              <a:t>civil </a:t>
            </a:r>
            <a:r>
              <a:rPr lang="en-US" kern="1400" dirty="0" smtClean="0">
                <a:solidFill>
                  <a:srgbClr val="000000"/>
                </a:solidFill>
                <a:latin typeface="+mj-lt"/>
              </a:rPr>
              <a:t>and architectural </a:t>
            </a:r>
            <a:r>
              <a:rPr lang="en-US" kern="1400" dirty="0" smtClean="0">
                <a:solidFill>
                  <a:srgbClr val="000000"/>
                </a:solidFill>
                <a:latin typeface="+mj-lt"/>
              </a:rPr>
              <a:t>engineering-the type of engineering that designs and tests buildings and other important structures like bridges.  </a:t>
            </a:r>
            <a:r>
              <a:rPr lang="en-US" kern="1400" dirty="0" smtClean="0">
                <a:solidFill>
                  <a:srgbClr val="000000"/>
                </a:solidFill>
                <a:latin typeface="+mj-lt"/>
              </a:rPr>
              <a:t>You can use the guide in order or choose from any of the learning activities below:</a:t>
            </a:r>
          </a:p>
          <a:p>
            <a:pPr>
              <a:lnSpc>
                <a:spcPct val="119000"/>
              </a:lnSpc>
              <a:spcAft>
                <a:spcPts val="600"/>
              </a:spcAft>
            </a:pPr>
            <a:r>
              <a:rPr lang="en-US" kern="1400" dirty="0" smtClean="0">
                <a:solidFill>
                  <a:srgbClr val="000000"/>
                </a:solidFill>
                <a:latin typeface="+mj-lt"/>
              </a:rPr>
              <a:t> </a:t>
            </a:r>
            <a:endParaRPr lang="en-US" kern="1400" dirty="0" smtClean="0">
              <a:ln>
                <a:noFill/>
              </a:ln>
              <a:solidFill>
                <a:srgbClr val="000000"/>
              </a:solidFill>
              <a:effectLst/>
              <a:latin typeface="+mj-lt"/>
            </a:endParaRPr>
          </a:p>
          <a:p>
            <a:pPr>
              <a:lnSpc>
                <a:spcPct val="119000"/>
              </a:lnSpc>
              <a:spcAft>
                <a:spcPts val="600"/>
              </a:spcAft>
            </a:pPr>
            <a:r>
              <a:rPr lang="en-US" sz="1400" kern="1400" dirty="0" smtClean="0">
                <a:ln>
                  <a:noFill/>
                </a:ln>
                <a:solidFill>
                  <a:srgbClr val="000000"/>
                </a:solidFill>
                <a:effectLst/>
                <a:latin typeface="Calibri" panose="020F0502020204030204" pitchFamily="34" charset="0"/>
              </a:rPr>
              <a:t> </a:t>
            </a:r>
            <a:endParaRPr lang="en-US" sz="1400" kern="1400" dirty="0">
              <a:ln>
                <a:noFill/>
              </a:ln>
              <a:solidFill>
                <a:srgbClr val="000000"/>
              </a:solidFill>
              <a:effectLst/>
              <a:latin typeface="Calibri" panose="020F0502020204030204" pitchFamily="34" charset="0"/>
            </a:endParaRPr>
          </a:p>
        </p:txBody>
      </p:sp>
      <p:sp>
        <p:nvSpPr>
          <p:cNvPr id="7" name="Rectangle 6"/>
          <p:cNvSpPr/>
          <p:nvPr/>
        </p:nvSpPr>
        <p:spPr>
          <a:xfrm>
            <a:off x="859158" y="38895"/>
            <a:ext cx="7882759" cy="293798"/>
          </a:xfrm>
          <a:prstGeom prst="rect">
            <a:avLst/>
          </a:prstGeom>
        </p:spPr>
        <p:txBody>
          <a:bodyPr wrap="square">
            <a:spAutoFit/>
          </a:bodyPr>
          <a:lstStyle/>
          <a:p>
            <a:pPr>
              <a:lnSpc>
                <a:spcPct val="119000"/>
              </a:lnSpc>
              <a:spcAft>
                <a:spcPts val="600"/>
              </a:spcAft>
            </a:pPr>
            <a:r>
              <a:rPr lang="en-US" sz="1100" kern="1400" dirty="0" smtClean="0">
                <a:ln>
                  <a:noFill/>
                </a:ln>
                <a:solidFill>
                  <a:srgbClr val="000000"/>
                </a:solidFill>
                <a:effectLst/>
                <a:latin typeface="Calibri" panose="020F0502020204030204" pitchFamily="34" charset="0"/>
              </a:rPr>
              <a:t> </a:t>
            </a:r>
            <a:endParaRPr lang="en-US" sz="1100" kern="1400" dirty="0">
              <a:ln>
                <a:noFill/>
              </a:ln>
              <a:solidFill>
                <a:srgbClr val="000000"/>
              </a:solidFill>
              <a:effectLst/>
              <a:latin typeface="Calibri" panose="020F0502020204030204" pitchFamily="34" charset="0"/>
            </a:endParaRPr>
          </a:p>
        </p:txBody>
      </p:sp>
      <p:sp>
        <p:nvSpPr>
          <p:cNvPr id="8" name="Rectangle 7"/>
          <p:cNvSpPr/>
          <p:nvPr/>
        </p:nvSpPr>
        <p:spPr>
          <a:xfrm>
            <a:off x="859158" y="5359744"/>
            <a:ext cx="11104241" cy="1117870"/>
          </a:xfrm>
          <a:prstGeom prst="rect">
            <a:avLst/>
          </a:prstGeom>
        </p:spPr>
        <p:txBody>
          <a:bodyPr wrap="square" numCol="1">
            <a:spAutoFit/>
          </a:bodyPr>
          <a:lstStyle/>
          <a:p>
            <a:pPr>
              <a:lnSpc>
                <a:spcPct val="119000"/>
              </a:lnSpc>
            </a:pPr>
            <a:r>
              <a:rPr lang="en-US" sz="2000" b="1" kern="1400" dirty="0" smtClean="0">
                <a:ln>
                  <a:noFill/>
                </a:ln>
                <a:solidFill>
                  <a:srgbClr val="9B2D1F"/>
                </a:solidFill>
                <a:effectLst/>
                <a:latin typeface="+mj-lt"/>
              </a:rPr>
              <a:t>Materials:</a:t>
            </a:r>
            <a:endParaRPr lang="en-US" sz="1200" kern="1400" dirty="0" smtClean="0">
              <a:ln>
                <a:noFill/>
              </a:ln>
              <a:solidFill>
                <a:srgbClr val="000000"/>
              </a:solidFill>
              <a:effectLst/>
              <a:latin typeface="+mj-lt"/>
            </a:endParaRPr>
          </a:p>
          <a:p>
            <a:pPr>
              <a:lnSpc>
                <a:spcPct val="119000"/>
              </a:lnSpc>
            </a:pPr>
            <a:r>
              <a:rPr lang="en-US" i="1" kern="1400" dirty="0" smtClean="0">
                <a:solidFill>
                  <a:srgbClr val="000000"/>
                </a:solidFill>
                <a:latin typeface="+mj-lt"/>
              </a:rPr>
              <a:t>Paper </a:t>
            </a:r>
            <a:r>
              <a:rPr lang="en-US" i="1" kern="1400" dirty="0">
                <a:solidFill>
                  <a:srgbClr val="000000"/>
                </a:solidFill>
                <a:latin typeface="+mj-lt"/>
              </a:rPr>
              <a:t>	</a:t>
            </a:r>
            <a:r>
              <a:rPr lang="en-US" i="1" kern="1400" dirty="0" smtClean="0">
                <a:solidFill>
                  <a:srgbClr val="000000"/>
                </a:solidFill>
                <a:latin typeface="+mj-lt"/>
              </a:rPr>
              <a:t>			Something to test the strength of your bridge (Pennies, rocks, or goldfish) 		</a:t>
            </a:r>
            <a:endParaRPr lang="en-US" sz="1200" kern="1400" dirty="0">
              <a:ln>
                <a:noFill/>
              </a:ln>
              <a:solidFill>
                <a:srgbClr val="000000"/>
              </a:solidFill>
              <a:effectLst/>
              <a:latin typeface="Calibri" panose="020F0502020204030204" pitchFamily="34" charset="0"/>
            </a:endParaRPr>
          </a:p>
        </p:txBody>
      </p:sp>
      <p:pic>
        <p:nvPicPr>
          <p:cNvPr id="2" name="Picture 3" descr="IMG_20191112_162018467"/>
          <p:cNvPicPr>
            <a:picLocks noChangeAspect="1" noChangeArrowheads="1"/>
          </p:cNvPicPr>
          <p:nvPr/>
        </p:nvPicPr>
        <p:blipFill>
          <a:blip r:embed="rId3">
            <a:extLst>
              <a:ext uri="{28A0092B-C50C-407E-A947-70E740481C1C}">
                <a14:useLocalDpi xmlns:a14="http://schemas.microsoft.com/office/drawing/2010/main" val="0"/>
              </a:ext>
            </a:extLst>
          </a:blip>
          <a:srcRect b="8366"/>
          <a:stretch>
            <a:fillRect/>
          </a:stretch>
        </p:blipFill>
        <p:spPr bwMode="auto">
          <a:xfrm>
            <a:off x="8202293" y="1486485"/>
            <a:ext cx="3278315" cy="4001585"/>
          </a:xfrm>
          <a:prstGeom prst="rect">
            <a:avLst/>
          </a:prstGeom>
          <a:noFill/>
          <a:ln>
            <a:noFill/>
          </a:ln>
          <a:effectLst/>
          <a:extLst>
            <a:ext uri="{909E8E84-426E-40DD-AFC4-6F175D3DCCD1}">
              <a14:hiddenFill xmlns:a14="http://schemas.microsoft.com/office/drawing/2010/main">
                <a:solidFill>
                  <a:srgbClr val="696464"/>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graphicFrame>
        <p:nvGraphicFramePr>
          <p:cNvPr id="3" name="Table 2"/>
          <p:cNvGraphicFramePr>
            <a:graphicFrameLocks noGrp="1"/>
          </p:cNvGraphicFramePr>
          <p:nvPr>
            <p:extLst>
              <p:ext uri="{D42A27DB-BD31-4B8C-83A1-F6EECF244321}">
                <p14:modId xmlns:p14="http://schemas.microsoft.com/office/powerpoint/2010/main" val="546623065"/>
              </p:ext>
            </p:extLst>
          </p:nvPr>
        </p:nvGraphicFramePr>
        <p:xfrm>
          <a:off x="859158" y="3418122"/>
          <a:ext cx="6914191" cy="1941622"/>
        </p:xfrm>
        <a:graphic>
          <a:graphicData uri="http://schemas.openxmlformats.org/drawingml/2006/table">
            <a:tbl>
              <a:tblPr firstRow="1" bandRow="1">
                <a:tableStyleId>{5C22544A-7EE6-4342-B048-85BDC9FD1C3A}</a:tableStyleId>
              </a:tblPr>
              <a:tblGrid>
                <a:gridCol w="3584637">
                  <a:extLst>
                    <a:ext uri="{9D8B030D-6E8A-4147-A177-3AD203B41FA5}">
                      <a16:colId xmlns:a16="http://schemas.microsoft.com/office/drawing/2014/main" val="3294826667"/>
                    </a:ext>
                  </a:extLst>
                </a:gridCol>
                <a:gridCol w="3329554">
                  <a:extLst>
                    <a:ext uri="{9D8B030D-6E8A-4147-A177-3AD203B41FA5}">
                      <a16:colId xmlns:a16="http://schemas.microsoft.com/office/drawing/2014/main" val="2036461849"/>
                    </a:ext>
                  </a:extLst>
                </a:gridCol>
              </a:tblGrid>
              <a:tr h="970811">
                <a:tc>
                  <a:txBody>
                    <a:bodyPr/>
                    <a:lstStyle/>
                    <a:p>
                      <a:pPr algn="ctr"/>
                      <a:r>
                        <a:rPr lang="en-US" dirty="0" smtClean="0">
                          <a:solidFill>
                            <a:schemeClr val="tx1"/>
                          </a:solidFill>
                        </a:rPr>
                        <a:t>Meet </a:t>
                      </a:r>
                      <a:r>
                        <a:rPr lang="en-US" dirty="0" smtClean="0">
                          <a:solidFill>
                            <a:schemeClr val="tx1"/>
                          </a:solidFill>
                        </a:rPr>
                        <a:t>Taylor </a:t>
                      </a:r>
                      <a:r>
                        <a:rPr lang="en-US" dirty="0" err="1" smtClean="0">
                          <a:solidFill>
                            <a:schemeClr val="tx1"/>
                          </a:solidFill>
                        </a:rPr>
                        <a:t>Brugh</a:t>
                      </a:r>
                      <a:r>
                        <a:rPr lang="en-US" dirty="0" smtClean="0">
                          <a:solidFill>
                            <a:schemeClr val="tx1"/>
                          </a:solidFill>
                        </a:rPr>
                        <a:t>, a </a:t>
                      </a:r>
                      <a:r>
                        <a:rPr lang="en-US" baseline="0" dirty="0" smtClean="0">
                          <a:solidFill>
                            <a:schemeClr val="tx1"/>
                          </a:solidFill>
                        </a:rPr>
                        <a:t>UTTC Pre-Engineering Student, in the Student Spotlight</a:t>
                      </a:r>
                      <a:endParaRPr lang="en-US"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dirty="0" smtClean="0">
                          <a:solidFill>
                            <a:schemeClr val="tx1"/>
                          </a:solidFill>
                        </a:rPr>
                        <a:t>Read</a:t>
                      </a:r>
                      <a:r>
                        <a:rPr lang="en-US" baseline="0" dirty="0" smtClean="0">
                          <a:solidFill>
                            <a:schemeClr val="tx1"/>
                          </a:solidFill>
                        </a:rPr>
                        <a:t> an </a:t>
                      </a:r>
                      <a:r>
                        <a:rPr lang="en-US" baseline="0" dirty="0" err="1" smtClean="0">
                          <a:solidFill>
                            <a:schemeClr val="tx1"/>
                          </a:solidFill>
                        </a:rPr>
                        <a:t>Anishinaabe</a:t>
                      </a:r>
                      <a:r>
                        <a:rPr lang="en-US" baseline="0" dirty="0" smtClean="0">
                          <a:solidFill>
                            <a:schemeClr val="tx1"/>
                          </a:solidFill>
                        </a:rPr>
                        <a:t> </a:t>
                      </a:r>
                      <a:r>
                        <a:rPr lang="en-US" baseline="0" dirty="0" smtClean="0">
                          <a:solidFill>
                            <a:schemeClr val="tx1"/>
                          </a:solidFill>
                        </a:rPr>
                        <a:t>story about </a:t>
                      </a:r>
                      <a:r>
                        <a:rPr lang="en-US" baseline="0" dirty="0" err="1" smtClean="0">
                          <a:solidFill>
                            <a:schemeClr val="tx1"/>
                          </a:solidFill>
                        </a:rPr>
                        <a:t>Nanabush</a:t>
                      </a:r>
                      <a:r>
                        <a:rPr lang="en-US" baseline="0" dirty="0" smtClean="0">
                          <a:solidFill>
                            <a:schemeClr val="tx1"/>
                          </a:solidFill>
                        </a:rPr>
                        <a:t> and the Bridge</a:t>
                      </a:r>
                      <a:endParaRPr lang="en-US"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98140515"/>
                  </a:ext>
                </a:extLst>
              </a:tr>
              <a:tr h="970811">
                <a:tc>
                  <a:txBody>
                    <a:bodyPr/>
                    <a:lstStyle/>
                    <a:p>
                      <a:pPr algn="ctr"/>
                      <a:r>
                        <a:rPr lang="en-US" b="1" dirty="0" smtClean="0"/>
                        <a:t>Try</a:t>
                      </a:r>
                      <a:r>
                        <a:rPr lang="en-US" b="1" baseline="0" dirty="0" smtClean="0"/>
                        <a:t> </a:t>
                      </a:r>
                      <a:r>
                        <a:rPr lang="en-US" b="1" baseline="0" dirty="0" smtClean="0"/>
                        <a:t>to build the strongest model bridge using only one piece of paper</a:t>
                      </a:r>
                      <a:endParaRPr lang="en-US"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b="1" dirty="0" smtClean="0"/>
                        <a:t>Head </a:t>
                      </a:r>
                      <a:r>
                        <a:rPr lang="en-US" b="1" dirty="0" smtClean="0"/>
                        <a:t>outside on a walk to look for strong </a:t>
                      </a:r>
                      <a:r>
                        <a:rPr lang="en-US" b="1" dirty="0" smtClean="0"/>
                        <a:t>and stable structures</a:t>
                      </a:r>
                      <a:endParaRPr lang="en-US"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16491837"/>
                  </a:ext>
                </a:extLst>
              </a:tr>
            </a:tbl>
          </a:graphicData>
        </a:graphic>
      </p:graphicFrame>
      <p:sp>
        <p:nvSpPr>
          <p:cNvPr id="10" name="Rectangle 9"/>
          <p:cNvSpPr/>
          <p:nvPr/>
        </p:nvSpPr>
        <p:spPr>
          <a:xfrm>
            <a:off x="807895" y="305326"/>
            <a:ext cx="5570559" cy="892552"/>
          </a:xfrm>
          <a:prstGeom prst="rect">
            <a:avLst/>
          </a:prstGeom>
        </p:spPr>
        <p:txBody>
          <a:bodyPr wrap="square">
            <a:spAutoFit/>
          </a:bodyPr>
          <a:lstStyle/>
          <a:p>
            <a:r>
              <a:rPr lang="en-US" sz="3200" dirty="0" smtClean="0">
                <a:solidFill>
                  <a:schemeClr val="bg1"/>
                </a:solidFill>
              </a:rPr>
              <a:t>Innovative Structures</a:t>
            </a:r>
          </a:p>
          <a:p>
            <a:r>
              <a:rPr lang="en-US" sz="2000" dirty="0" smtClean="0">
                <a:solidFill>
                  <a:schemeClr val="bg1"/>
                </a:solidFill>
              </a:rPr>
              <a:t>Using models to engineer solutions</a:t>
            </a:r>
            <a:endParaRPr lang="en-US" sz="2000" dirty="0">
              <a:solidFill>
                <a:schemeClr val="bg1"/>
              </a:solidFill>
            </a:endParaRPr>
          </a:p>
        </p:txBody>
      </p:sp>
    </p:spTree>
    <p:extLst>
      <p:ext uri="{BB962C8B-B14F-4D97-AF65-F5344CB8AC3E}">
        <p14:creationId xmlns:p14="http://schemas.microsoft.com/office/powerpoint/2010/main" val="37393680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bwMode="auto">
          <a:xfrm>
            <a:off x="723900" y="337390"/>
            <a:ext cx="10555618" cy="1245476"/>
          </a:xfrm>
          <a:prstGeom prst="rect">
            <a:avLst/>
          </a:prstGeom>
          <a:solidFill>
            <a:srgbClr val="9B2D1F"/>
          </a:solidFill>
          <a:ln w="25400" algn="ctr">
            <a:solidFill>
              <a:srgbClr val="9B2D1F"/>
            </a:solidFill>
            <a:miter lim="800000"/>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ctr" anchorCtr="0" compatLnSpc="1">
            <a:prstTxWarp prst="textNoShape">
              <a:avLst/>
            </a:prstTxWarp>
            <a:normAutofit/>
          </a:bodyPr>
          <a:lstStyle/>
          <a:p>
            <a:r>
              <a:rPr lang="en-US" sz="3200" dirty="0" smtClean="0">
                <a:solidFill>
                  <a:schemeClr val="bg1"/>
                </a:solidFill>
              </a:rPr>
              <a:t>	UTTC Student Spotlight: Taylor </a:t>
            </a:r>
            <a:r>
              <a:rPr lang="en-US" sz="3200" dirty="0" err="1" smtClean="0">
                <a:solidFill>
                  <a:schemeClr val="bg1"/>
                </a:solidFill>
              </a:rPr>
              <a:t>Brugh</a:t>
            </a:r>
            <a:r>
              <a:rPr lang="en-US" sz="3200" dirty="0" smtClean="0">
                <a:solidFill>
                  <a:schemeClr val="bg1"/>
                </a:solidFill>
              </a:rPr>
              <a:t> (MHA)</a:t>
            </a:r>
            <a:endParaRPr lang="en-US" sz="3200" dirty="0">
              <a:solidFill>
                <a:schemeClr val="bg1"/>
              </a:solidFill>
            </a:endParaRPr>
          </a:p>
        </p:txBody>
      </p:sp>
      <p:sp>
        <p:nvSpPr>
          <p:cNvPr id="5" name="TextBox 4"/>
          <p:cNvSpPr txBox="1"/>
          <p:nvPr/>
        </p:nvSpPr>
        <p:spPr>
          <a:xfrm>
            <a:off x="862444" y="1731815"/>
            <a:ext cx="4688620" cy="4247317"/>
          </a:xfrm>
          <a:prstGeom prst="rect">
            <a:avLst/>
          </a:prstGeom>
          <a:noFill/>
        </p:spPr>
        <p:txBody>
          <a:bodyPr wrap="square" rtlCol="0">
            <a:spAutoFit/>
          </a:bodyPr>
          <a:lstStyle/>
          <a:p>
            <a:r>
              <a:rPr lang="en-US" dirty="0" smtClean="0"/>
              <a:t>Taylor </a:t>
            </a:r>
            <a:r>
              <a:rPr lang="en-US" dirty="0" err="1" smtClean="0"/>
              <a:t>Brugh</a:t>
            </a:r>
            <a:r>
              <a:rPr lang="en-US" dirty="0" smtClean="0"/>
              <a:t> (MHA) is a pre-engineering student at United Tribes Technical College.  Taylor hopes to become a </a:t>
            </a:r>
            <a:r>
              <a:rPr lang="en-US" dirty="0" smtClean="0">
                <a:hlinkClick r:id="rId2"/>
              </a:rPr>
              <a:t>civil</a:t>
            </a:r>
            <a:r>
              <a:rPr lang="en-US" dirty="0" smtClean="0"/>
              <a:t> or architectural engineer and one day design new buildings for her community.  Pictured to the right she is holding a 3D printed model of a house and helping an elementary student design a model house.     </a:t>
            </a:r>
          </a:p>
          <a:p>
            <a:endParaRPr lang="en-US" b="1" dirty="0" smtClean="0">
              <a:solidFill>
                <a:srgbClr val="C00000"/>
              </a:solidFill>
            </a:endParaRPr>
          </a:p>
          <a:p>
            <a:endParaRPr lang="en-US" b="1" dirty="0">
              <a:solidFill>
                <a:srgbClr val="C00000"/>
              </a:solidFill>
            </a:endParaRPr>
          </a:p>
          <a:p>
            <a:r>
              <a:rPr lang="en-US" b="1" dirty="0" smtClean="0">
                <a:solidFill>
                  <a:srgbClr val="C00000"/>
                </a:solidFill>
              </a:rPr>
              <a:t>Reflect:</a:t>
            </a:r>
          </a:p>
          <a:p>
            <a:r>
              <a:rPr lang="en-US" dirty="0" smtClean="0">
                <a:solidFill>
                  <a:srgbClr val="C00000"/>
                </a:solidFill>
              </a:rPr>
              <a:t>Engineers often use models before creating their real product.  Why do you think engineers use </a:t>
            </a:r>
            <a:r>
              <a:rPr lang="en-US" dirty="0" smtClean="0">
                <a:solidFill>
                  <a:srgbClr val="C00000"/>
                </a:solidFill>
              </a:rPr>
              <a:t>do this</a:t>
            </a:r>
            <a:r>
              <a:rPr lang="en-US" dirty="0" smtClean="0">
                <a:solidFill>
                  <a:srgbClr val="C00000"/>
                </a:solidFill>
              </a:rPr>
              <a:t>?  </a:t>
            </a:r>
            <a:r>
              <a:rPr lang="en-US" dirty="0" smtClean="0">
                <a:solidFill>
                  <a:srgbClr val="C00000"/>
                </a:solidFill>
              </a:rPr>
              <a:t>Share with a friend or family member why you think Taylor printed a 3D house before building a real house.  </a:t>
            </a:r>
          </a:p>
        </p:txBody>
      </p:sp>
      <p:pic>
        <p:nvPicPr>
          <p:cNvPr id="1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55764" y="437047"/>
            <a:ext cx="1081088" cy="1046162"/>
          </a:xfrm>
          <a:prstGeom prst="rect">
            <a:avLst/>
          </a:prstGeom>
          <a:noFill/>
          <a:ln>
            <a:noFill/>
          </a:ln>
          <a:effectLst/>
          <a:extLst>
            <a:ext uri="{909E8E84-426E-40DD-AFC4-6F175D3DCCD1}">
              <a14:hiddenFill xmlns:a14="http://schemas.microsoft.com/office/drawing/2010/main">
                <a:solidFill>
                  <a:srgbClr val="696464"/>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7" name="Picture 2" descr="DSC_05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18909" y="1731815"/>
            <a:ext cx="2867909" cy="3099807"/>
          </a:xfrm>
          <a:prstGeom prst="rect">
            <a:avLst/>
          </a:prstGeom>
          <a:noFill/>
          <a:ln>
            <a:noFill/>
          </a:ln>
          <a:effectLst/>
          <a:extLst>
            <a:ext uri="{909E8E84-426E-40DD-AFC4-6F175D3DCCD1}">
              <a14:hiddenFill xmlns:a14="http://schemas.microsoft.com/office/drawing/2010/main">
                <a:solidFill>
                  <a:srgbClr val="696464"/>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954663" y="1765378"/>
            <a:ext cx="2324855" cy="3099807"/>
          </a:xfrm>
          <a:prstGeom prst="rect">
            <a:avLst/>
          </a:prstGeom>
        </p:spPr>
      </p:pic>
      <p:sp>
        <p:nvSpPr>
          <p:cNvPr id="3" name="Right Arrow 2"/>
          <p:cNvSpPr/>
          <p:nvPr/>
        </p:nvSpPr>
        <p:spPr>
          <a:xfrm>
            <a:off x="6247342" y="4865185"/>
            <a:ext cx="4878952" cy="1394425"/>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Keep reading to learn how you can use a model to help </a:t>
            </a:r>
            <a:r>
              <a:rPr lang="en-US" dirty="0" err="1" smtClean="0"/>
              <a:t>Nanabush</a:t>
            </a:r>
            <a:r>
              <a:rPr lang="en-US" dirty="0" smtClean="0"/>
              <a:t> build a bridge</a:t>
            </a:r>
            <a:r>
              <a:rPr lang="en-US" dirty="0" smtClean="0"/>
              <a:t>. </a:t>
            </a:r>
            <a:endParaRPr lang="en-US" dirty="0"/>
          </a:p>
        </p:txBody>
      </p:sp>
    </p:spTree>
    <p:extLst>
      <p:ext uri="{BB962C8B-B14F-4D97-AF65-F5344CB8AC3E}">
        <p14:creationId xmlns:p14="http://schemas.microsoft.com/office/powerpoint/2010/main" val="22177178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nvSpPr>
        <p:spPr bwMode="auto">
          <a:xfrm rot="5400000">
            <a:off x="5572305" y="-4407244"/>
            <a:ext cx="779465" cy="10157870"/>
          </a:xfrm>
          <a:prstGeom prst="rect">
            <a:avLst/>
          </a:prstGeom>
          <a:solidFill>
            <a:srgbClr val="9B2D1F"/>
          </a:solidFill>
          <a:ln w="25400" algn="ctr">
            <a:solidFill>
              <a:srgbClr val="9B2D1F"/>
            </a:solidFill>
            <a:miter lim="800000"/>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sz="2400"/>
          </a:p>
        </p:txBody>
      </p:sp>
      <p:sp>
        <p:nvSpPr>
          <p:cNvPr id="2" name="Rectangle 1"/>
          <p:cNvSpPr/>
          <p:nvPr/>
        </p:nvSpPr>
        <p:spPr>
          <a:xfrm>
            <a:off x="831273" y="1094508"/>
            <a:ext cx="10209700" cy="4799007"/>
          </a:xfrm>
          <a:prstGeom prst="rect">
            <a:avLst/>
          </a:prstGeom>
        </p:spPr>
        <p:txBody>
          <a:bodyPr wrap="square">
            <a:spAutoFit/>
          </a:bodyPr>
          <a:lstStyle/>
          <a:p>
            <a:r>
              <a:rPr lang="en-US" sz="1400" dirty="0" err="1"/>
              <a:t>Nanabush</a:t>
            </a:r>
            <a:r>
              <a:rPr lang="en-US" sz="1400" dirty="0"/>
              <a:t> woke early. The birds were singing a spring song and it was going to be a good day to catch some fish for Nokomis. He carefully prepared his pack for his work - fish net, spear, paddle, a small bag of dried </a:t>
            </a:r>
            <a:r>
              <a:rPr lang="en-US" sz="1400" dirty="0" err="1"/>
              <a:t>moosemeat</a:t>
            </a:r>
            <a:r>
              <a:rPr lang="en-US" sz="1400" dirty="0"/>
              <a:t> for a snack and a little cone of maple sugar. </a:t>
            </a:r>
            <a:endParaRPr lang="en-US" sz="1400" dirty="0" smtClean="0"/>
          </a:p>
          <a:p>
            <a:endParaRPr lang="en-US" sz="1400" dirty="0" smtClean="0"/>
          </a:p>
          <a:p>
            <a:r>
              <a:rPr lang="en-US" sz="1400" dirty="0" smtClean="0"/>
              <a:t>He </a:t>
            </a:r>
            <a:r>
              <a:rPr lang="en-US" sz="1400" dirty="0"/>
              <a:t>paddled his bark canoe out onto the Great Lake and around the point into the cove where the fish liked to spend their time, just near the mouth of the river. </a:t>
            </a:r>
            <a:r>
              <a:rPr lang="en-US" sz="1400" dirty="0" err="1"/>
              <a:t>Nanabush</a:t>
            </a:r>
            <a:r>
              <a:rPr lang="en-US" sz="1400" dirty="0"/>
              <a:t> put out his net and headed for the shore. He fished at the rapids with his spear and caught several nice fat walleye for a shore lunch. At the end of the day </a:t>
            </a:r>
            <a:r>
              <a:rPr lang="en-US" sz="1400" dirty="0" err="1"/>
              <a:t>Nanabush</a:t>
            </a:r>
            <a:r>
              <a:rPr lang="en-US" sz="1400" dirty="0"/>
              <a:t> pulled up his nets and filled the canoe with fresh fish. He paddled home and unloaded the canoe. The pack was soon filled with fish for Nokomis. </a:t>
            </a:r>
            <a:r>
              <a:rPr lang="en-US" sz="1400" dirty="0" err="1"/>
              <a:t>Nanabush</a:t>
            </a:r>
            <a:r>
              <a:rPr lang="en-US" sz="1400" dirty="0"/>
              <a:t> smiled as he started up the path to Nokomis’ wigwam. </a:t>
            </a:r>
            <a:endParaRPr lang="en-US" sz="1400" dirty="0" smtClean="0"/>
          </a:p>
          <a:p>
            <a:endParaRPr lang="en-US" sz="1400" dirty="0" smtClean="0"/>
          </a:p>
          <a:p>
            <a:r>
              <a:rPr lang="en-US" sz="1400" dirty="0" smtClean="0"/>
              <a:t>He </a:t>
            </a:r>
            <a:r>
              <a:rPr lang="en-US" sz="1400" dirty="0"/>
              <a:t>had not gone far when he came to the place where the path crossed a creek. Usually there was an old cedar tree that had fallen across the creek- it made the perfect bridge. </a:t>
            </a:r>
            <a:r>
              <a:rPr lang="en-US" sz="1400" dirty="0" err="1"/>
              <a:t>Nanabush</a:t>
            </a:r>
            <a:r>
              <a:rPr lang="en-US" sz="1400" dirty="0"/>
              <a:t> could cross the bridge with his eyes closed! But today something was terribly wrong…. </a:t>
            </a:r>
            <a:endParaRPr lang="en-US" sz="1400" dirty="0" smtClean="0"/>
          </a:p>
          <a:p>
            <a:endParaRPr lang="en-US" sz="1400" dirty="0" smtClean="0"/>
          </a:p>
          <a:p>
            <a:r>
              <a:rPr lang="en-US" sz="1400" dirty="0" smtClean="0"/>
              <a:t>Where </a:t>
            </a:r>
            <a:r>
              <a:rPr lang="en-US" sz="1400" dirty="0"/>
              <a:t>was the cedar tree? There was no bridge across the creek- the spring thaw and the rains had filled the creek with flood water. The force of the water had picked up the old cedar tree and carried it far downstream while </a:t>
            </a:r>
            <a:r>
              <a:rPr lang="en-US" sz="1400" dirty="0" err="1"/>
              <a:t>Nanabush</a:t>
            </a:r>
            <a:r>
              <a:rPr lang="en-US" sz="1400" dirty="0"/>
              <a:t> was fishing. It was impossible for him to cross the creek now because the water was too deep and he could not carry the heavy pack while trying to balance in the cold spring flood water. </a:t>
            </a:r>
            <a:endParaRPr lang="en-US" sz="1400" dirty="0" smtClean="0"/>
          </a:p>
          <a:p>
            <a:endParaRPr lang="en-US" sz="1400" dirty="0" smtClean="0"/>
          </a:p>
          <a:p>
            <a:r>
              <a:rPr lang="en-US" sz="1400" dirty="0" smtClean="0"/>
              <a:t>What </a:t>
            </a:r>
            <a:r>
              <a:rPr lang="en-US" sz="1400" dirty="0"/>
              <a:t>was </a:t>
            </a:r>
            <a:r>
              <a:rPr lang="en-US" sz="1400" dirty="0" err="1"/>
              <a:t>Nanabush</a:t>
            </a:r>
            <a:r>
              <a:rPr lang="en-US" sz="1400" dirty="0"/>
              <a:t> to do??? He thought and thought and used his imagination – he would need to build a new bridge… but how? He only had his pack and the fish and the fish net with him. </a:t>
            </a:r>
            <a:r>
              <a:rPr lang="en-US" sz="1400" dirty="0" err="1"/>
              <a:t>Nanabush</a:t>
            </a:r>
            <a:r>
              <a:rPr lang="en-US" sz="1400" dirty="0"/>
              <a:t> looked along the banks of the creek, searching for another cedar tree but there were none that had fallen down. At last he saw an old birch log laying back in the bush- the wood from the tree had long ago rotted and was becoming soil – but the </a:t>
            </a:r>
            <a:r>
              <a:rPr lang="en-US" sz="1400" dirty="0" err="1"/>
              <a:t>wiigwas</a:t>
            </a:r>
            <a:r>
              <a:rPr lang="en-US" sz="1400" dirty="0"/>
              <a:t> (birch bark) was still intact. Maybe he could use the birch bark to make a new bridge. </a:t>
            </a:r>
            <a:r>
              <a:rPr lang="en-US" sz="1400" dirty="0" err="1"/>
              <a:t>Nanabush</a:t>
            </a:r>
            <a:r>
              <a:rPr lang="en-US" sz="1400" dirty="0"/>
              <a:t> carefully picked up the large sheet of bark and carried it to the bank of the creek. He sat down to plan how he might turn the piece of bark into a bridge.</a:t>
            </a:r>
          </a:p>
        </p:txBody>
      </p:sp>
      <p:sp>
        <p:nvSpPr>
          <p:cNvPr id="3" name="Rectangle 2"/>
          <p:cNvSpPr/>
          <p:nvPr/>
        </p:nvSpPr>
        <p:spPr>
          <a:xfrm>
            <a:off x="883101" y="230427"/>
            <a:ext cx="6972426" cy="830997"/>
          </a:xfrm>
          <a:prstGeom prst="rect">
            <a:avLst/>
          </a:prstGeom>
        </p:spPr>
        <p:txBody>
          <a:bodyPr wrap="square">
            <a:spAutoFit/>
          </a:bodyPr>
          <a:lstStyle/>
          <a:p>
            <a:r>
              <a:rPr lang="en-US" sz="2400" dirty="0">
                <a:solidFill>
                  <a:schemeClr val="bg1"/>
                </a:solidFill>
              </a:rPr>
              <a:t>NANABUSH AND THE </a:t>
            </a:r>
            <a:r>
              <a:rPr lang="en-US" sz="2400" dirty="0" smtClean="0">
                <a:solidFill>
                  <a:schemeClr val="bg1"/>
                </a:solidFill>
              </a:rPr>
              <a:t>BRIDGE</a:t>
            </a:r>
          </a:p>
          <a:p>
            <a:r>
              <a:rPr lang="en-US" sz="2400" dirty="0" smtClean="0">
                <a:solidFill>
                  <a:schemeClr val="bg1"/>
                </a:solidFill>
              </a:rPr>
              <a:t>as </a:t>
            </a:r>
            <a:r>
              <a:rPr lang="en-US" sz="2400" dirty="0">
                <a:solidFill>
                  <a:schemeClr val="bg1"/>
                </a:solidFill>
              </a:rPr>
              <a:t>told by </a:t>
            </a:r>
            <a:r>
              <a:rPr lang="en-US" sz="2400" dirty="0" err="1">
                <a:solidFill>
                  <a:schemeClr val="bg1"/>
                </a:solidFill>
              </a:rPr>
              <a:t>Anishinaabe</a:t>
            </a:r>
            <a:r>
              <a:rPr lang="en-US" sz="2400" dirty="0">
                <a:solidFill>
                  <a:schemeClr val="bg1"/>
                </a:solidFill>
              </a:rPr>
              <a:t> storyteller Eileen Conroy</a:t>
            </a:r>
          </a:p>
        </p:txBody>
      </p:sp>
      <p:sp>
        <p:nvSpPr>
          <p:cNvPr id="6" name="Rectangle 5"/>
          <p:cNvSpPr/>
          <p:nvPr/>
        </p:nvSpPr>
        <p:spPr>
          <a:xfrm>
            <a:off x="834541" y="5843432"/>
            <a:ext cx="10026321" cy="923330"/>
          </a:xfrm>
          <a:prstGeom prst="rect">
            <a:avLst/>
          </a:prstGeom>
        </p:spPr>
        <p:txBody>
          <a:bodyPr wrap="square">
            <a:spAutoFit/>
          </a:bodyPr>
          <a:lstStyle/>
          <a:p>
            <a:r>
              <a:rPr lang="en-US" b="1" dirty="0" smtClean="0"/>
              <a:t>Reflect and Share: Have </a:t>
            </a:r>
            <a:r>
              <a:rPr lang="en-US" b="1" dirty="0"/>
              <a:t>you ever had a time when things didn’t go as you hoped and planned? Did you have to figure out how to get yourself out of a problem situation? </a:t>
            </a:r>
            <a:r>
              <a:rPr lang="en-US" b="1" dirty="0" smtClean="0"/>
              <a:t>How do you think </a:t>
            </a:r>
            <a:r>
              <a:rPr lang="en-US" b="1" dirty="0" err="1" smtClean="0"/>
              <a:t>Nanabush</a:t>
            </a:r>
            <a:r>
              <a:rPr lang="en-US" b="1" dirty="0" smtClean="0"/>
              <a:t> solved his problem? </a:t>
            </a:r>
            <a:endParaRPr lang="en-US" b="1" dirty="0"/>
          </a:p>
        </p:txBody>
      </p:sp>
    </p:spTree>
    <p:extLst>
      <p:ext uri="{BB962C8B-B14F-4D97-AF65-F5344CB8AC3E}">
        <p14:creationId xmlns:p14="http://schemas.microsoft.com/office/powerpoint/2010/main" val="5667733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6631628" y="1724025"/>
            <a:ext cx="4207825" cy="3499139"/>
          </a:xfrm>
          <a:prstGeom prst="rect">
            <a:avLst/>
          </a:prstGeom>
        </p:spPr>
      </p:pic>
      <p:sp>
        <p:nvSpPr>
          <p:cNvPr id="5" name="Rectangle 2"/>
          <p:cNvSpPr>
            <a:spLocks noChangeArrowheads="1"/>
          </p:cNvSpPr>
          <p:nvPr/>
        </p:nvSpPr>
        <p:spPr bwMode="auto">
          <a:xfrm rot="5400000">
            <a:off x="5449095" y="-3787519"/>
            <a:ext cx="1122363" cy="9658353"/>
          </a:xfrm>
          <a:prstGeom prst="rect">
            <a:avLst/>
          </a:prstGeom>
          <a:solidFill>
            <a:srgbClr val="9B2D1F"/>
          </a:solidFill>
          <a:ln w="25400" algn="ctr">
            <a:solidFill>
              <a:srgbClr val="9B2D1F"/>
            </a:solidFill>
            <a:miter lim="800000"/>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sz="2400"/>
          </a:p>
        </p:txBody>
      </p:sp>
      <p:sp>
        <p:nvSpPr>
          <p:cNvPr id="6" name="Rectangle 5"/>
          <p:cNvSpPr/>
          <p:nvPr/>
        </p:nvSpPr>
        <p:spPr>
          <a:xfrm>
            <a:off x="1181100" y="0"/>
            <a:ext cx="9658353" cy="2070695"/>
          </a:xfrm>
          <a:prstGeom prst="rect">
            <a:avLst/>
          </a:prstGeom>
        </p:spPr>
        <p:txBody>
          <a:bodyPr wrap="square">
            <a:spAutoFit/>
          </a:bodyPr>
          <a:lstStyle/>
          <a:p>
            <a:r>
              <a:rPr lang="en-US" dirty="0">
                <a:solidFill>
                  <a:schemeClr val="bg1"/>
                </a:solidFill>
              </a:rPr>
              <a:t>Part 2: We have relationships and share places with </a:t>
            </a:r>
            <a:r>
              <a:rPr lang="en-US" dirty="0" smtClean="0">
                <a:solidFill>
                  <a:schemeClr val="bg1"/>
                </a:solidFill>
              </a:rPr>
              <a:t>other animals</a:t>
            </a:r>
            <a:r>
              <a:rPr lang="en-US" dirty="0">
                <a:solidFill>
                  <a:schemeClr val="bg1"/>
                </a:solidFill>
              </a:rPr>
              <a:t>, plants, water and other humans.  </a:t>
            </a:r>
            <a:r>
              <a:rPr lang="en-US" dirty="0" smtClean="0">
                <a:solidFill>
                  <a:schemeClr val="bg1"/>
                </a:solidFill>
              </a:rPr>
              <a:t>I</a:t>
            </a:r>
          </a:p>
          <a:p>
            <a:endParaRPr lang="en-US" sz="2400" dirty="0">
              <a:solidFill>
                <a:schemeClr val="bg1"/>
              </a:solidFill>
            </a:endParaRPr>
          </a:p>
          <a:p>
            <a:r>
              <a:rPr lang="en-US" sz="2400" dirty="0">
                <a:solidFill>
                  <a:schemeClr val="bg1"/>
                </a:solidFill>
              </a:rPr>
              <a:t>Can you help </a:t>
            </a:r>
            <a:r>
              <a:rPr lang="en-US" sz="2400" dirty="0" err="1">
                <a:solidFill>
                  <a:schemeClr val="bg1"/>
                </a:solidFill>
              </a:rPr>
              <a:t>Nanabush</a:t>
            </a:r>
            <a:r>
              <a:rPr lang="en-US" sz="2400" dirty="0">
                <a:solidFill>
                  <a:schemeClr val="bg1"/>
                </a:solidFill>
              </a:rPr>
              <a:t> make a bridge that will carry him and his pack full of food across from one side of the creek to the other? </a:t>
            </a:r>
            <a:r>
              <a:rPr lang="en-US" sz="2400" kern="1400" dirty="0">
                <a:solidFill>
                  <a:schemeClr val="bg1"/>
                </a:solidFill>
                <a:latin typeface="Calibri" panose="020F0502020204030204" pitchFamily="34" charset="0"/>
              </a:rPr>
              <a:t> </a:t>
            </a:r>
            <a:endParaRPr lang="en-US" sz="1600" kern="1400" dirty="0" smtClean="0">
              <a:ln>
                <a:noFill/>
              </a:ln>
              <a:solidFill>
                <a:schemeClr val="bg1"/>
              </a:solidFill>
              <a:effectLst/>
              <a:latin typeface="Calibri" panose="020F0502020204030204" pitchFamily="34" charset="0"/>
            </a:endParaRPr>
          </a:p>
          <a:p>
            <a:pPr>
              <a:lnSpc>
                <a:spcPct val="119000"/>
              </a:lnSpc>
              <a:spcAft>
                <a:spcPts val="600"/>
              </a:spcAft>
            </a:pPr>
            <a:r>
              <a:rPr lang="en-US" sz="1200" kern="1400" dirty="0" smtClean="0">
                <a:ln>
                  <a:noFill/>
                </a:ln>
                <a:solidFill>
                  <a:srgbClr val="000000"/>
                </a:solidFill>
                <a:effectLst/>
                <a:latin typeface="Calibri" panose="020F0502020204030204" pitchFamily="34" charset="0"/>
              </a:rPr>
              <a:t> </a:t>
            </a:r>
          </a:p>
          <a:p>
            <a:pPr>
              <a:lnSpc>
                <a:spcPct val="119000"/>
              </a:lnSpc>
              <a:spcAft>
                <a:spcPts val="600"/>
              </a:spcAft>
            </a:pPr>
            <a:endParaRPr lang="en-US" sz="1200" kern="1400" dirty="0">
              <a:solidFill>
                <a:srgbClr val="000000"/>
              </a:solidFill>
              <a:latin typeface="Calibri" panose="020F0502020204030204" pitchFamily="34" charset="0"/>
            </a:endParaRPr>
          </a:p>
        </p:txBody>
      </p:sp>
      <p:sp>
        <p:nvSpPr>
          <p:cNvPr id="3" name="Rectangle 2"/>
          <p:cNvSpPr/>
          <p:nvPr/>
        </p:nvSpPr>
        <p:spPr>
          <a:xfrm>
            <a:off x="1039958" y="1724025"/>
            <a:ext cx="5591670" cy="4784451"/>
          </a:xfrm>
          <a:prstGeom prst="rect">
            <a:avLst/>
          </a:prstGeom>
        </p:spPr>
        <p:txBody>
          <a:bodyPr wrap="square">
            <a:spAutoFit/>
          </a:bodyPr>
          <a:lstStyle/>
          <a:p>
            <a:pPr>
              <a:lnSpc>
                <a:spcPct val="119000"/>
              </a:lnSpc>
              <a:spcAft>
                <a:spcPts val="600"/>
              </a:spcAft>
            </a:pPr>
            <a:r>
              <a:rPr lang="en-US" b="1" kern="1400" dirty="0">
                <a:solidFill>
                  <a:srgbClr val="000000"/>
                </a:solidFill>
                <a:latin typeface="Calibri" panose="020F0502020204030204" pitchFamily="34" charset="0"/>
              </a:rPr>
              <a:t>Problem: </a:t>
            </a:r>
            <a:r>
              <a:rPr lang="en-US" kern="1400" dirty="0" err="1">
                <a:solidFill>
                  <a:srgbClr val="000000"/>
                </a:solidFill>
                <a:latin typeface="Calibri" panose="020F0502020204030204" pitchFamily="34" charset="0"/>
              </a:rPr>
              <a:t>Nanabush</a:t>
            </a:r>
            <a:r>
              <a:rPr lang="en-US" kern="1400" dirty="0">
                <a:solidFill>
                  <a:srgbClr val="000000"/>
                </a:solidFill>
                <a:latin typeface="Calibri" panose="020F0502020204030204" pitchFamily="34" charset="0"/>
              </a:rPr>
              <a:t> only </a:t>
            </a:r>
            <a:r>
              <a:rPr lang="en-US" kern="1400" dirty="0" smtClean="0">
                <a:solidFill>
                  <a:srgbClr val="000000"/>
                </a:solidFill>
                <a:latin typeface="Calibri" panose="020F0502020204030204" pitchFamily="34" charset="0"/>
              </a:rPr>
              <a:t>has one </a:t>
            </a:r>
            <a:r>
              <a:rPr lang="en-US" kern="1400" dirty="0">
                <a:solidFill>
                  <a:srgbClr val="000000"/>
                </a:solidFill>
                <a:latin typeface="Calibri" panose="020F0502020204030204" pitchFamily="34" charset="0"/>
              </a:rPr>
              <a:t>piece of </a:t>
            </a:r>
            <a:r>
              <a:rPr lang="en-US" kern="1400" dirty="0" smtClean="0">
                <a:solidFill>
                  <a:srgbClr val="000000"/>
                </a:solidFill>
                <a:latin typeface="Calibri" panose="020F0502020204030204" pitchFamily="34" charset="0"/>
              </a:rPr>
              <a:t>birch bark </a:t>
            </a:r>
            <a:r>
              <a:rPr lang="en-US" kern="1400" dirty="0">
                <a:solidFill>
                  <a:srgbClr val="000000"/>
                </a:solidFill>
                <a:latin typeface="Calibri" panose="020F0502020204030204" pitchFamily="34" charset="0"/>
              </a:rPr>
              <a:t>and needs to </a:t>
            </a:r>
            <a:r>
              <a:rPr lang="en-US" kern="1400" dirty="0" smtClean="0">
                <a:solidFill>
                  <a:srgbClr val="000000"/>
                </a:solidFill>
                <a:latin typeface="Calibri" panose="020F0502020204030204" pitchFamily="34" charset="0"/>
              </a:rPr>
              <a:t>cross </a:t>
            </a:r>
            <a:r>
              <a:rPr lang="en-US" kern="1400" dirty="0">
                <a:solidFill>
                  <a:srgbClr val="000000"/>
                </a:solidFill>
                <a:latin typeface="Calibri" panose="020F0502020204030204" pitchFamily="34" charset="0"/>
              </a:rPr>
              <a:t>the river.  </a:t>
            </a:r>
          </a:p>
          <a:p>
            <a:pPr>
              <a:lnSpc>
                <a:spcPct val="119000"/>
              </a:lnSpc>
              <a:spcAft>
                <a:spcPts val="600"/>
              </a:spcAft>
            </a:pPr>
            <a:r>
              <a:rPr lang="en-US" b="1" kern="1400" dirty="0">
                <a:solidFill>
                  <a:srgbClr val="000000"/>
                </a:solidFill>
                <a:latin typeface="Calibri" panose="020F0502020204030204" pitchFamily="34" charset="0"/>
              </a:rPr>
              <a:t>Challenge: </a:t>
            </a:r>
            <a:r>
              <a:rPr lang="en-US" kern="1400" dirty="0">
                <a:solidFill>
                  <a:srgbClr val="000000"/>
                </a:solidFill>
                <a:latin typeface="Calibri" panose="020F0502020204030204" pitchFamily="34" charset="0"/>
              </a:rPr>
              <a:t>Using only one piece of paper </a:t>
            </a:r>
            <a:r>
              <a:rPr lang="en-US" kern="1400" dirty="0" smtClean="0">
                <a:solidFill>
                  <a:srgbClr val="000000"/>
                </a:solidFill>
                <a:latin typeface="Calibri" panose="020F0502020204030204" pitchFamily="34" charset="0"/>
              </a:rPr>
              <a:t>(to represent </a:t>
            </a:r>
            <a:r>
              <a:rPr lang="en-US" kern="1400" dirty="0" err="1" smtClean="0">
                <a:solidFill>
                  <a:srgbClr val="000000"/>
                </a:solidFill>
                <a:latin typeface="Calibri" panose="020F0502020204030204" pitchFamily="34" charset="0"/>
              </a:rPr>
              <a:t>Nanabush’s</a:t>
            </a:r>
            <a:r>
              <a:rPr lang="en-US" kern="1400" dirty="0" smtClean="0">
                <a:solidFill>
                  <a:srgbClr val="000000"/>
                </a:solidFill>
                <a:latin typeface="Calibri" panose="020F0502020204030204" pitchFamily="34" charset="0"/>
              </a:rPr>
              <a:t> birch bark) design a bridge that will span a </a:t>
            </a:r>
            <a:r>
              <a:rPr lang="en-US" kern="1400" dirty="0" smtClean="0">
                <a:solidFill>
                  <a:srgbClr val="000000"/>
                </a:solidFill>
                <a:latin typeface="Calibri" panose="020F0502020204030204" pitchFamily="34" charset="0"/>
              </a:rPr>
              <a:t>gap </a:t>
            </a:r>
            <a:r>
              <a:rPr lang="en-US" kern="1400" dirty="0" smtClean="0">
                <a:solidFill>
                  <a:srgbClr val="000000"/>
                </a:solidFill>
                <a:latin typeface="Calibri" panose="020F0502020204030204" pitchFamily="34" charset="0"/>
              </a:rPr>
              <a:t>of about 6 inch and be able to support weight.</a:t>
            </a:r>
            <a:endParaRPr lang="en-US" kern="1400" dirty="0">
              <a:solidFill>
                <a:srgbClr val="000000"/>
              </a:solidFill>
              <a:latin typeface="Calibri" panose="020F0502020204030204" pitchFamily="34" charset="0"/>
            </a:endParaRPr>
          </a:p>
          <a:p>
            <a:pPr>
              <a:lnSpc>
                <a:spcPct val="119000"/>
              </a:lnSpc>
              <a:spcAft>
                <a:spcPts val="600"/>
              </a:spcAft>
            </a:pPr>
            <a:r>
              <a:rPr lang="en-US" b="1" kern="1400" dirty="0" smtClean="0">
                <a:solidFill>
                  <a:srgbClr val="000000"/>
                </a:solidFill>
                <a:latin typeface="Calibri" panose="020F0502020204030204" pitchFamily="34" charset="0"/>
              </a:rPr>
              <a:t>Draw </a:t>
            </a:r>
            <a:r>
              <a:rPr lang="en-US" b="1" kern="1400" dirty="0">
                <a:solidFill>
                  <a:srgbClr val="000000"/>
                </a:solidFill>
                <a:latin typeface="Calibri" panose="020F0502020204030204" pitchFamily="34" charset="0"/>
              </a:rPr>
              <a:t>a model: </a:t>
            </a:r>
            <a:r>
              <a:rPr lang="en-US" kern="1400" dirty="0" smtClean="0">
                <a:solidFill>
                  <a:srgbClr val="000000"/>
                </a:solidFill>
                <a:latin typeface="Calibri" panose="020F0502020204030204" pitchFamily="34" charset="0"/>
              </a:rPr>
              <a:t>Start </a:t>
            </a:r>
            <a:r>
              <a:rPr lang="en-US" kern="1400" dirty="0">
                <a:solidFill>
                  <a:srgbClr val="000000"/>
                </a:solidFill>
                <a:latin typeface="Calibri" panose="020F0502020204030204" pitchFamily="34" charset="0"/>
              </a:rPr>
              <a:t>by drawing a picture of your idea.  What might you do to your one piece of paper to make it stronger?  How might you fold or roll the paper</a:t>
            </a:r>
            <a:r>
              <a:rPr lang="en-US" kern="1400" dirty="0" smtClean="0">
                <a:solidFill>
                  <a:srgbClr val="000000"/>
                </a:solidFill>
                <a:latin typeface="Calibri" panose="020F0502020204030204" pitchFamily="34" charset="0"/>
              </a:rPr>
              <a:t>?</a:t>
            </a:r>
            <a:endParaRPr lang="en-US" kern="1400" dirty="0">
              <a:solidFill>
                <a:srgbClr val="000000"/>
              </a:solidFill>
              <a:latin typeface="Calibri" panose="020F0502020204030204" pitchFamily="34" charset="0"/>
            </a:endParaRPr>
          </a:p>
          <a:p>
            <a:pPr>
              <a:lnSpc>
                <a:spcPct val="119000"/>
              </a:lnSpc>
              <a:spcAft>
                <a:spcPts val="600"/>
              </a:spcAft>
            </a:pPr>
            <a:r>
              <a:rPr lang="en-US" b="1" kern="1400" dirty="0" smtClean="0">
                <a:solidFill>
                  <a:srgbClr val="000000"/>
                </a:solidFill>
                <a:latin typeface="Calibri" panose="020F0502020204030204" pitchFamily="34" charset="0"/>
              </a:rPr>
              <a:t>Build and test </a:t>
            </a:r>
            <a:r>
              <a:rPr lang="en-US" b="1" kern="1400" dirty="0">
                <a:solidFill>
                  <a:srgbClr val="000000"/>
                </a:solidFill>
                <a:latin typeface="Calibri" panose="020F0502020204030204" pitchFamily="34" charset="0"/>
              </a:rPr>
              <a:t>your </a:t>
            </a:r>
            <a:r>
              <a:rPr lang="en-US" b="1" kern="1400" dirty="0" smtClean="0">
                <a:solidFill>
                  <a:srgbClr val="000000"/>
                </a:solidFill>
                <a:latin typeface="Calibri" panose="020F0502020204030204" pitchFamily="34" charset="0"/>
              </a:rPr>
              <a:t>bridge: </a:t>
            </a:r>
            <a:r>
              <a:rPr lang="en-US" kern="1400" dirty="0" smtClean="0">
                <a:solidFill>
                  <a:srgbClr val="000000"/>
                </a:solidFill>
                <a:latin typeface="Calibri" panose="020F0502020204030204" pitchFamily="34" charset="0"/>
              </a:rPr>
              <a:t>Using pennies, rocks, or goldfish snacks see how much weight your bridge can hold.</a:t>
            </a:r>
            <a:endParaRPr lang="en-US" kern="1400" dirty="0">
              <a:solidFill>
                <a:srgbClr val="000000"/>
              </a:solidFill>
              <a:latin typeface="Calibri" panose="020F0502020204030204" pitchFamily="34" charset="0"/>
            </a:endParaRPr>
          </a:p>
          <a:p>
            <a:pPr>
              <a:lnSpc>
                <a:spcPct val="119000"/>
              </a:lnSpc>
              <a:spcAft>
                <a:spcPts val="600"/>
              </a:spcAft>
            </a:pPr>
            <a:endParaRPr lang="en-US" sz="1100" kern="1400" dirty="0">
              <a:solidFill>
                <a:srgbClr val="000000"/>
              </a:solidFill>
              <a:latin typeface="Calibri" panose="020F0502020204030204" pitchFamily="34" charset="0"/>
            </a:endParaRPr>
          </a:p>
          <a:p>
            <a:pPr>
              <a:lnSpc>
                <a:spcPct val="119000"/>
              </a:lnSpc>
              <a:spcAft>
                <a:spcPts val="600"/>
              </a:spcAft>
            </a:pPr>
            <a:endParaRPr lang="en-US" sz="1100" kern="1400" dirty="0">
              <a:solidFill>
                <a:srgbClr val="000000"/>
              </a:solidFill>
              <a:latin typeface="Calibri" panose="020F0502020204030204" pitchFamily="34" charset="0"/>
            </a:endParaRPr>
          </a:p>
          <a:p>
            <a:pPr>
              <a:lnSpc>
                <a:spcPct val="119000"/>
              </a:lnSpc>
              <a:spcAft>
                <a:spcPts val="600"/>
              </a:spcAft>
            </a:pPr>
            <a:endParaRPr lang="en-US" sz="1100" kern="1400" dirty="0">
              <a:solidFill>
                <a:srgbClr val="000000"/>
              </a:solidFill>
              <a:latin typeface="Calibri" panose="020F0502020204030204" pitchFamily="34" charset="0"/>
            </a:endParaRPr>
          </a:p>
        </p:txBody>
      </p:sp>
      <p:sp>
        <p:nvSpPr>
          <p:cNvPr id="4" name="Rectangle 3"/>
          <p:cNvSpPr/>
          <p:nvPr/>
        </p:nvSpPr>
        <p:spPr>
          <a:xfrm>
            <a:off x="1039958" y="5588575"/>
            <a:ext cx="10085242" cy="828560"/>
          </a:xfrm>
          <a:prstGeom prst="rect">
            <a:avLst/>
          </a:prstGeom>
        </p:spPr>
        <p:txBody>
          <a:bodyPr wrap="square">
            <a:spAutoFit/>
          </a:bodyPr>
          <a:lstStyle/>
          <a:p>
            <a:pPr>
              <a:lnSpc>
                <a:spcPct val="119000"/>
              </a:lnSpc>
              <a:spcAft>
                <a:spcPts val="600"/>
              </a:spcAft>
            </a:pPr>
            <a:r>
              <a:rPr lang="en-US" b="1" kern="1400" dirty="0">
                <a:solidFill>
                  <a:srgbClr val="000000"/>
                </a:solidFill>
                <a:latin typeface="Calibri" panose="020F0502020204030204" pitchFamily="34" charset="0"/>
              </a:rPr>
              <a:t>Redesign:  </a:t>
            </a:r>
            <a:r>
              <a:rPr lang="en-US" kern="1400" dirty="0">
                <a:solidFill>
                  <a:srgbClr val="000000"/>
                </a:solidFill>
                <a:latin typeface="Calibri" panose="020F0502020204030204" pitchFamily="34" charset="0"/>
              </a:rPr>
              <a:t>Try changing your design to see if you can make it stronger! </a:t>
            </a:r>
            <a:endParaRPr lang="en-US" kern="1400" dirty="0" smtClean="0">
              <a:solidFill>
                <a:srgbClr val="000000"/>
              </a:solidFill>
              <a:latin typeface="Calibri" panose="020F0502020204030204" pitchFamily="34" charset="0"/>
            </a:endParaRPr>
          </a:p>
          <a:p>
            <a:pPr>
              <a:lnSpc>
                <a:spcPct val="119000"/>
              </a:lnSpc>
              <a:spcAft>
                <a:spcPts val="600"/>
              </a:spcAft>
            </a:pPr>
            <a:r>
              <a:rPr lang="en-US" kern="1400" dirty="0" smtClean="0">
                <a:solidFill>
                  <a:srgbClr val="000000"/>
                </a:solidFill>
                <a:latin typeface="Calibri" panose="020F0502020204030204" pitchFamily="34" charset="0"/>
              </a:rPr>
              <a:t>Share </a:t>
            </a:r>
            <a:r>
              <a:rPr lang="en-US" kern="1400" dirty="0">
                <a:solidFill>
                  <a:srgbClr val="000000"/>
                </a:solidFill>
                <a:latin typeface="Calibri" panose="020F0502020204030204" pitchFamily="34" charset="0"/>
              </a:rPr>
              <a:t>your creations with us </a:t>
            </a:r>
            <a:r>
              <a:rPr lang="en-US" kern="1400" dirty="0" smtClean="0">
                <a:solidFill>
                  <a:srgbClr val="000000"/>
                </a:solidFill>
                <a:latin typeface="Calibri" panose="020F0502020204030204" pitchFamily="34" charset="0"/>
              </a:rPr>
              <a:t>in the comments! Or tag your photos with #UTTCSTEM or @</a:t>
            </a:r>
            <a:r>
              <a:rPr lang="en-US" kern="1400" dirty="0" err="1" smtClean="0">
                <a:solidFill>
                  <a:srgbClr val="000000"/>
                </a:solidFill>
                <a:latin typeface="Calibri" panose="020F0502020204030204" pitchFamily="34" charset="0"/>
              </a:rPr>
              <a:t>unitedtribestech</a:t>
            </a:r>
            <a:endParaRPr lang="en-US" sz="1100" kern="14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31189936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8872"/>
            <a:ext cx="10515600" cy="1325563"/>
          </a:xfrm>
        </p:spPr>
        <p:txBody>
          <a:bodyPr/>
          <a:lstStyle/>
          <a:p>
            <a:r>
              <a:rPr lang="en-US" dirty="0">
                <a:solidFill>
                  <a:schemeClr val="bg1"/>
                </a:solidFill>
              </a:rPr>
              <a:t>UTTC Student Spotlight: Amy Jackson (Navajo)</a:t>
            </a:r>
            <a:endParaRPr lang="en-US" dirty="0"/>
          </a:p>
        </p:txBody>
      </p:sp>
      <p:sp>
        <p:nvSpPr>
          <p:cNvPr id="15" name="Rectangle 2"/>
          <p:cNvSpPr txBox="1">
            <a:spLocks noChangeArrowheads="1"/>
          </p:cNvSpPr>
          <p:nvPr/>
        </p:nvSpPr>
        <p:spPr bwMode="auto">
          <a:xfrm>
            <a:off x="751981" y="535132"/>
            <a:ext cx="10555618" cy="767195"/>
          </a:xfrm>
          <a:prstGeom prst="rect">
            <a:avLst/>
          </a:prstGeom>
          <a:solidFill>
            <a:srgbClr val="9B2D1F"/>
          </a:solidFill>
          <a:ln w="25400" algn="ctr">
            <a:solidFill>
              <a:srgbClr val="9B2D1F"/>
            </a:solidFill>
            <a:miter lim="800000"/>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rtlCol="0" anchor="ctr" anchorCtr="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dirty="0" smtClean="0">
                <a:solidFill>
                  <a:schemeClr val="bg1"/>
                </a:solidFill>
              </a:rPr>
              <a:t>Search for structures </a:t>
            </a:r>
            <a:r>
              <a:rPr lang="en-US" sz="3200" dirty="0" smtClean="0">
                <a:solidFill>
                  <a:schemeClr val="bg1"/>
                </a:solidFill>
              </a:rPr>
              <a:t>all around us</a:t>
            </a:r>
            <a:endParaRPr lang="en-US" sz="3200" dirty="0">
              <a:solidFill>
                <a:schemeClr val="bg1"/>
              </a:solidFill>
            </a:endParaRPr>
          </a:p>
        </p:txBody>
      </p:sp>
      <p:sp>
        <p:nvSpPr>
          <p:cNvPr id="3" name="Rectangle 2"/>
          <p:cNvSpPr/>
          <p:nvPr/>
        </p:nvSpPr>
        <p:spPr>
          <a:xfrm>
            <a:off x="838200" y="6098516"/>
            <a:ext cx="10074946" cy="751552"/>
          </a:xfrm>
          <a:prstGeom prst="rect">
            <a:avLst/>
          </a:prstGeom>
        </p:spPr>
        <p:txBody>
          <a:bodyPr wrap="square">
            <a:spAutoFit/>
          </a:bodyPr>
          <a:lstStyle/>
          <a:p>
            <a:pPr>
              <a:lnSpc>
                <a:spcPct val="119000"/>
              </a:lnSpc>
              <a:spcAft>
                <a:spcPts val="600"/>
              </a:spcAft>
            </a:pPr>
            <a:r>
              <a:rPr lang="en-US" sz="1200" kern="1400" dirty="0" smtClean="0">
                <a:solidFill>
                  <a:srgbClr val="000000"/>
                </a:solidFill>
                <a:latin typeface="Calibri" panose="020F0502020204030204" pitchFamily="34" charset="0"/>
              </a:rPr>
              <a:t>The activities used in this guide were adapted from </a:t>
            </a:r>
            <a:r>
              <a:rPr lang="en-US" sz="1200" kern="1400" dirty="0" smtClean="0">
                <a:solidFill>
                  <a:srgbClr val="000000"/>
                </a:solidFill>
                <a:latin typeface="Calibri" panose="020F0502020204030204" pitchFamily="34" charset="0"/>
                <a:hlinkClick r:id="rId2"/>
              </a:rPr>
              <a:t>curriculum</a:t>
            </a:r>
            <a:r>
              <a:rPr lang="en-US" sz="1200" kern="1400" dirty="0" smtClean="0">
                <a:solidFill>
                  <a:srgbClr val="000000"/>
                </a:solidFill>
                <a:latin typeface="Calibri" panose="020F0502020204030204" pitchFamily="34" charset="0"/>
              </a:rPr>
              <a:t> developed by Aboriginal Access to Engineering at Queen’s University in Canada.  Queen’s University is committed to increasing the number of indigenous engineers by creating culturally relevant educational materials for Indigenous youth and their teachers.   You can learn more about their work </a:t>
            </a:r>
            <a:r>
              <a:rPr lang="en-US" sz="1200" kern="1400" dirty="0" smtClean="0">
                <a:solidFill>
                  <a:srgbClr val="000000"/>
                </a:solidFill>
                <a:latin typeface="Calibri" panose="020F0502020204030204" pitchFamily="34" charset="0"/>
                <a:hlinkClick r:id="rId3"/>
              </a:rPr>
              <a:t>here.</a:t>
            </a:r>
            <a:r>
              <a:rPr lang="en-US" sz="1200" kern="1400" dirty="0" smtClean="0">
                <a:solidFill>
                  <a:srgbClr val="000000"/>
                </a:solidFill>
                <a:latin typeface="Calibri" panose="020F0502020204030204" pitchFamily="34" charset="0"/>
              </a:rPr>
              <a:t> </a:t>
            </a:r>
            <a:endParaRPr lang="en-US" sz="900" kern="1400" dirty="0">
              <a:solidFill>
                <a:srgbClr val="000000"/>
              </a:solidFill>
              <a:latin typeface="Calibri" panose="020F0502020204030204" pitchFamily="34" charset="0"/>
            </a:endParaRPr>
          </a:p>
        </p:txBody>
      </p:sp>
      <p:sp>
        <p:nvSpPr>
          <p:cNvPr id="6" name="Rectangle 5"/>
          <p:cNvSpPr/>
          <p:nvPr/>
        </p:nvSpPr>
        <p:spPr>
          <a:xfrm>
            <a:off x="759368" y="1297202"/>
            <a:ext cx="7024888" cy="4801314"/>
          </a:xfrm>
          <a:prstGeom prst="rect">
            <a:avLst/>
          </a:prstGeom>
        </p:spPr>
        <p:txBody>
          <a:bodyPr wrap="square">
            <a:spAutoFit/>
          </a:bodyPr>
          <a:lstStyle/>
          <a:p>
            <a:r>
              <a:rPr lang="en-US" dirty="0"/>
              <a:t>People build lots of different things. </a:t>
            </a:r>
            <a:r>
              <a:rPr lang="en-US" dirty="0" smtClean="0"/>
              <a:t>Other a</a:t>
            </a:r>
            <a:r>
              <a:rPr lang="en-US" dirty="0" smtClean="0"/>
              <a:t>nimals </a:t>
            </a:r>
            <a:r>
              <a:rPr lang="en-US" dirty="0"/>
              <a:t>do as well. We build things to help make our lives and work less difficult. </a:t>
            </a:r>
            <a:endParaRPr lang="en-US" dirty="0" smtClean="0"/>
          </a:p>
          <a:p>
            <a:endParaRPr lang="en-US" dirty="0" smtClean="0"/>
          </a:p>
          <a:p>
            <a:r>
              <a:rPr lang="en-US" dirty="0" smtClean="0"/>
              <a:t>Take a </a:t>
            </a:r>
            <a:r>
              <a:rPr lang="en-US" dirty="0" smtClean="0"/>
              <a:t>walk outside </a:t>
            </a:r>
            <a:r>
              <a:rPr lang="en-US" dirty="0" smtClean="0"/>
              <a:t>to search for many different examples </a:t>
            </a:r>
            <a:r>
              <a:rPr lang="en-US" dirty="0"/>
              <a:t>of structures. </a:t>
            </a:r>
            <a:r>
              <a:rPr lang="en-US" dirty="0" smtClean="0"/>
              <a:t>Bring a notebook to record </a:t>
            </a:r>
            <a:r>
              <a:rPr lang="en-US" dirty="0"/>
              <a:t>through pictures, drawings, and words the structures that you find</a:t>
            </a:r>
            <a:r>
              <a:rPr lang="en-US" dirty="0" smtClean="0"/>
              <a:t>.</a:t>
            </a:r>
          </a:p>
          <a:p>
            <a:endParaRPr lang="en-US" dirty="0"/>
          </a:p>
          <a:p>
            <a:r>
              <a:rPr lang="en-US" dirty="0" smtClean="0"/>
              <a:t>Invite </a:t>
            </a:r>
            <a:r>
              <a:rPr lang="en-US" dirty="0" smtClean="0"/>
              <a:t>a friend or family member on your walk and make note of what you find together!</a:t>
            </a:r>
          </a:p>
          <a:p>
            <a:pPr lvl="1"/>
            <a:endParaRPr lang="en-US" i="1" dirty="0"/>
          </a:p>
          <a:p>
            <a:pPr marL="742950" lvl="1" indent="-285750">
              <a:buFont typeface="Arial" panose="020B0604020202020204" pitchFamily="34" charset="0"/>
              <a:buChar char="•"/>
            </a:pPr>
            <a:r>
              <a:rPr lang="en-US" i="1" dirty="0" smtClean="0"/>
              <a:t>What structures did you find that were human made?</a:t>
            </a:r>
          </a:p>
          <a:p>
            <a:pPr marL="742950" lvl="1" indent="-285750">
              <a:buFont typeface="Arial" panose="020B0604020202020204" pitchFamily="34" charset="0"/>
              <a:buChar char="•"/>
            </a:pPr>
            <a:r>
              <a:rPr lang="en-US" i="1" dirty="0" smtClean="0"/>
              <a:t>What structures did you find that other animals made?</a:t>
            </a:r>
          </a:p>
          <a:p>
            <a:pPr marL="742950" lvl="1" indent="-285750">
              <a:buFont typeface="Arial" panose="020B0604020202020204" pitchFamily="34" charset="0"/>
              <a:buChar char="•"/>
            </a:pPr>
            <a:r>
              <a:rPr lang="en-US" i="1" dirty="0" smtClean="0"/>
              <a:t>What features of the structure do you think help make it strong and stable?  </a:t>
            </a:r>
            <a:endParaRPr lang="en-US" i="1" dirty="0" smtClean="0"/>
          </a:p>
          <a:p>
            <a:pPr marL="742950" lvl="1" indent="-285750">
              <a:buFont typeface="Arial" panose="020B0604020202020204" pitchFamily="34" charset="0"/>
              <a:buChar char="•"/>
            </a:pPr>
            <a:endParaRPr lang="en-US" i="1" dirty="0"/>
          </a:p>
          <a:p>
            <a:r>
              <a:rPr lang="en-US" dirty="0" smtClean="0"/>
              <a:t>When back inside, try using materials found around your home to build a model structure of something you noticed outside</a:t>
            </a:r>
            <a:r>
              <a:rPr lang="en-US" i="1" dirty="0" smtClean="0"/>
              <a:t>. </a:t>
            </a:r>
            <a:endParaRPr lang="en-US" i="1" dirty="0"/>
          </a:p>
        </p:txBody>
      </p: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34938" y="1351917"/>
            <a:ext cx="2609536" cy="3479381"/>
          </a:xfrm>
          <a:prstGeom prst="rect">
            <a:avLst/>
          </a:prstGeom>
        </p:spPr>
      </p:pic>
      <p:sp>
        <p:nvSpPr>
          <p:cNvPr id="9" name="TextBox 8"/>
          <p:cNvSpPr txBox="1"/>
          <p:nvPr/>
        </p:nvSpPr>
        <p:spPr>
          <a:xfrm>
            <a:off x="7784256" y="4818888"/>
            <a:ext cx="3310899" cy="1077218"/>
          </a:xfrm>
          <a:prstGeom prst="rect">
            <a:avLst/>
          </a:prstGeom>
          <a:noFill/>
          <a:ln>
            <a:solidFill>
              <a:schemeClr val="tx1"/>
            </a:solidFill>
          </a:ln>
        </p:spPr>
        <p:txBody>
          <a:bodyPr wrap="square" rtlCol="0">
            <a:spAutoFit/>
          </a:bodyPr>
          <a:lstStyle/>
          <a:p>
            <a:r>
              <a:rPr lang="en-US" sz="1600" i="1" dirty="0" smtClean="0"/>
              <a:t>Theodore </a:t>
            </a:r>
            <a:r>
              <a:rPr lang="en-US" sz="1600" i="1" dirty="0" err="1" smtClean="0"/>
              <a:t>Jamerson</a:t>
            </a:r>
            <a:r>
              <a:rPr lang="en-US" sz="1600" i="1" dirty="0" smtClean="0"/>
              <a:t> Elementary </a:t>
            </a:r>
            <a:r>
              <a:rPr lang="en-US" sz="1600" i="1" dirty="0" smtClean="0"/>
              <a:t>students found a nest while searching for structures. Tag your structures with #UTTCSTEM</a:t>
            </a:r>
            <a:endParaRPr lang="en-US" sz="1600" i="1" dirty="0"/>
          </a:p>
        </p:txBody>
      </p:sp>
    </p:spTree>
    <p:extLst>
      <p:ext uri="{BB962C8B-B14F-4D97-AF65-F5344CB8AC3E}">
        <p14:creationId xmlns:p14="http://schemas.microsoft.com/office/powerpoint/2010/main" val="34549328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a:grpSpLocks/>
          </p:cNvGrpSpPr>
          <p:nvPr/>
        </p:nvGrpSpPr>
        <p:grpSpPr bwMode="auto">
          <a:xfrm>
            <a:off x="938305" y="381137"/>
            <a:ext cx="9198069" cy="6218976"/>
            <a:chOff x="104063137" y="106660104"/>
            <a:chExt cx="9474406" cy="6993069"/>
          </a:xfrm>
        </p:grpSpPr>
        <p:sp>
          <p:nvSpPr>
            <p:cNvPr id="5" name="Text Box 3"/>
            <p:cNvSpPr txBox="1">
              <a:spLocks noChangeArrowheads="1"/>
            </p:cNvSpPr>
            <p:nvPr/>
          </p:nvSpPr>
          <p:spPr bwMode="auto">
            <a:xfrm>
              <a:off x="104063137" y="106897902"/>
              <a:ext cx="2473603" cy="3088355"/>
            </a:xfrm>
            <a:prstGeom prst="rect">
              <a:avLst/>
            </a:prstGeom>
            <a:noFill/>
            <a:ln>
              <a:noFill/>
            </a:ln>
            <a:effectLst/>
            <a:extLst>
              <a:ext uri="{909E8E84-426E-40DD-AFC4-6F175D3DCCD1}">
                <a14:hiddenFill xmlns:a14="http://schemas.microsoft.com/office/drawing/2010/main">
                  <a:solidFill>
                    <a:srgbClr val="696464"/>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rgbClr val="000000"/>
                  </a:solidFill>
                  <a:effectLst/>
                  <a:latin typeface="Calibri" panose="020F0502020204030204" pitchFamily="34" charset="0"/>
                </a:rPr>
                <a:t> </a:t>
              </a:r>
              <a:r>
                <a:rPr kumimoji="0" lang="en-US" altLang="en-US" b="1" i="0" u="none" strike="noStrike" cap="none" normalizeH="0" baseline="0" dirty="0" smtClean="0">
                  <a:ln>
                    <a:noFill/>
                  </a:ln>
                  <a:solidFill>
                    <a:srgbClr val="9B2D1F"/>
                  </a:solidFill>
                  <a:effectLst/>
                  <a:latin typeface="Calibri" panose="020F0502020204030204" pitchFamily="34" charset="0"/>
                </a:rPr>
                <a:t>How can you become a civil engineer?</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solidFill>
                    <a:srgbClr val="9B2D1F"/>
                  </a:solidFill>
                  <a:effectLst/>
                  <a:latin typeface="Calibri" panose="020F0502020204030204" pitchFamily="34" charset="0"/>
                </a:rPr>
                <a:t> </a:t>
              </a:r>
              <a:r>
                <a:rPr kumimoji="0" lang="en-US" altLang="en-US" sz="1600" b="0" i="0" u="none" strike="noStrike" cap="none" normalizeH="0" baseline="0" dirty="0" smtClean="0">
                  <a:ln>
                    <a:noFill/>
                  </a:ln>
                  <a:solidFill>
                    <a:srgbClr val="000000"/>
                  </a:solidFill>
                  <a:effectLst/>
                  <a:latin typeface="Calibri" panose="020F0502020204030204" pitchFamily="34" charset="0"/>
                </a:rPr>
                <a:t>United Tribes Technical College has many degree paths that can lead to a career in engineering</a:t>
              </a:r>
              <a:r>
                <a:rPr kumimoji="0" lang="en-US" altLang="en-US" sz="1600" b="0" i="0" u="none" strike="noStrike" cap="none" normalizeH="0" baseline="0" dirty="0" smtClean="0">
                  <a:ln>
                    <a:noFill/>
                  </a:ln>
                  <a:solidFill>
                    <a:srgbClr val="000000"/>
                  </a:solidFill>
                  <a:effectLst/>
                  <a:latin typeface="Calibri" panose="020F0502020204030204" pitchFamily="34" charset="0"/>
                </a:rPr>
                <a:t>.</a:t>
              </a:r>
              <a:r>
                <a:rPr kumimoji="0" lang="en-US" altLang="en-US" sz="1600" b="0" i="0" u="none" strike="noStrike" cap="none" normalizeH="0" dirty="0" smtClean="0">
                  <a:ln>
                    <a:noFill/>
                  </a:ln>
                  <a:solidFill>
                    <a:srgbClr val="000000"/>
                  </a:solidFill>
                  <a:effectLst/>
                  <a:latin typeface="Calibri" panose="020F0502020204030204" pitchFamily="34" charset="0"/>
                </a:rPr>
                <a:t> </a:t>
              </a:r>
              <a:r>
                <a:rPr kumimoji="0" lang="en-US" altLang="en-US" sz="1600" b="0" i="0" u="none" strike="noStrike" cap="none" normalizeH="0" baseline="0" dirty="0" smtClean="0">
                  <a:ln>
                    <a:noFill/>
                  </a:ln>
                  <a:solidFill>
                    <a:srgbClr val="000000"/>
                  </a:solidFill>
                  <a:effectLst/>
                  <a:latin typeface="Calibri" panose="020F0502020204030204" pitchFamily="34" charset="0"/>
                </a:rPr>
                <a:t>Visit </a:t>
              </a:r>
              <a:r>
                <a:rPr kumimoji="0" lang="en-US" altLang="en-US" sz="1600" b="0" i="0" u="none" strike="noStrike" cap="none" normalizeH="0" baseline="0" dirty="0" smtClean="0">
                  <a:ln>
                    <a:noFill/>
                  </a:ln>
                  <a:solidFill>
                    <a:srgbClr val="000000"/>
                  </a:solidFill>
                  <a:effectLst/>
                  <a:latin typeface="Calibri" panose="020F0502020204030204" pitchFamily="34" charset="0"/>
                </a:rPr>
                <a:t>the various websites to learn more about our programs and reach out to us to learn more!</a:t>
              </a:r>
              <a:endParaRPr kumimoji="0" lang="en-US" altLang="en-US" sz="2400" b="0" i="0" u="none" strike="noStrike" cap="none" normalizeH="0" baseline="0" dirty="0" smtClean="0">
                <a:ln>
                  <a:noFill/>
                </a:ln>
                <a:solidFill>
                  <a:schemeClr val="tx1"/>
                </a:solidFill>
                <a:effectLst/>
                <a:latin typeface="Arial" panose="020B0604020202020204" pitchFamily="34" charset="0"/>
              </a:endParaRPr>
            </a:p>
          </p:txBody>
        </p:sp>
        <p:sp>
          <p:nvSpPr>
            <p:cNvPr id="6" name="Oval 4"/>
            <p:cNvSpPr>
              <a:spLocks noChangeArrowheads="1"/>
            </p:cNvSpPr>
            <p:nvPr/>
          </p:nvSpPr>
          <p:spPr bwMode="auto">
            <a:xfrm>
              <a:off x="106947438" y="106660104"/>
              <a:ext cx="6525088" cy="6737684"/>
            </a:xfrm>
            <a:prstGeom prst="ellipse">
              <a:avLst/>
            </a:prstGeom>
            <a:solidFill>
              <a:srgbClr val="FFFFFF"/>
            </a:solidFill>
            <a:ln w="2540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cxnSp>
          <p:nvCxnSpPr>
            <p:cNvPr id="2053" name="AutoShape 5"/>
            <p:cNvCxnSpPr>
              <a:cxnSpLocks noChangeShapeType="1"/>
            </p:cNvCxnSpPr>
            <p:nvPr/>
          </p:nvCxnSpPr>
          <p:spPr bwMode="auto">
            <a:xfrm flipH="1">
              <a:off x="107951280" y="107660444"/>
              <a:ext cx="4556734" cy="4785337"/>
            </a:xfrm>
            <a:prstGeom prst="straightConnector1">
              <a:avLst/>
            </a:prstGeom>
            <a:noFill/>
            <a:ln w="25400" algn="ctr">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000000"/>
                    </a:outerShdw>
                  </a:effectLst>
                </a14:hiddenEffects>
              </a:ext>
            </a:extLst>
          </p:spPr>
        </p:cxnSp>
        <p:cxnSp>
          <p:nvCxnSpPr>
            <p:cNvPr id="2054" name="AutoShape 6"/>
            <p:cNvCxnSpPr>
              <a:cxnSpLocks noChangeShapeType="1"/>
            </p:cNvCxnSpPr>
            <p:nvPr/>
          </p:nvCxnSpPr>
          <p:spPr bwMode="auto">
            <a:xfrm>
              <a:off x="107911951" y="107640678"/>
              <a:ext cx="4596063" cy="4776536"/>
            </a:xfrm>
            <a:prstGeom prst="straightConnector1">
              <a:avLst/>
            </a:prstGeom>
            <a:noFill/>
            <a:ln w="25400" algn="ctr">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000000"/>
                    </a:outerShdw>
                  </a:effectLst>
                </a14:hiddenEffects>
              </a:ext>
            </a:extLst>
          </p:spPr>
        </p:cxnSp>
        <p:sp>
          <p:nvSpPr>
            <p:cNvPr id="7" name="Text Box 7"/>
            <p:cNvSpPr txBox="1">
              <a:spLocks noChangeArrowheads="1"/>
            </p:cNvSpPr>
            <p:nvPr/>
          </p:nvSpPr>
          <p:spPr bwMode="auto">
            <a:xfrm>
              <a:off x="108475064" y="106774404"/>
              <a:ext cx="3501191" cy="2767263"/>
            </a:xfrm>
            <a:prstGeom prst="rect">
              <a:avLst/>
            </a:prstGeom>
            <a:noFill/>
            <a:ln>
              <a:noFill/>
            </a:ln>
            <a:effectLst/>
            <a:extLst>
              <a:ext uri="{909E8E84-426E-40DD-AFC4-6F175D3DCCD1}">
                <a14:hiddenFill xmlns:a14="http://schemas.microsoft.com/office/drawing/2010/main">
                  <a:solidFill>
                    <a:srgbClr val="696464"/>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a:ln>
                    <a:noFill/>
                  </a:ln>
                  <a:solidFill>
                    <a:srgbClr val="9B2D1F"/>
                  </a:solidFill>
                  <a:effectLst/>
                  <a:latin typeface="Calibri" panose="020F0502020204030204" pitchFamily="34" charset="0"/>
                </a:rPr>
                <a:t>Environmental Science</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a:ln>
                    <a:noFill/>
                  </a:ln>
                  <a:solidFill>
                    <a:srgbClr val="9B2D1F"/>
                  </a:solidFill>
                  <a:effectLst/>
                  <a:latin typeface="Calibri" panose="020F0502020204030204" pitchFamily="34" charset="0"/>
                </a:rPr>
                <a:t>and Research</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rPr>
                <a:t>2 </a:t>
              </a:r>
              <a:r>
                <a:rPr kumimoji="0" lang="en-US" altLang="en-US" sz="1400" b="0" i="0" u="none" strike="noStrike" cap="none" normalizeH="0" baseline="0" dirty="0" err="1" smtClean="0">
                  <a:ln>
                    <a:noFill/>
                  </a:ln>
                  <a:solidFill>
                    <a:srgbClr val="000000"/>
                  </a:solidFill>
                  <a:effectLst/>
                  <a:latin typeface="Calibri" panose="020F0502020204030204" pitchFamily="34" charset="0"/>
                </a:rPr>
                <a:t>yr</a:t>
              </a:r>
              <a:r>
                <a:rPr kumimoji="0" lang="en-US" altLang="en-US" sz="1400" b="0" i="0" u="none" strike="noStrike" cap="none" normalizeH="0" baseline="0" dirty="0" smtClean="0">
                  <a:ln>
                    <a:noFill/>
                  </a:ln>
                  <a:solidFill>
                    <a:srgbClr val="000000"/>
                  </a:solidFill>
                  <a:effectLst/>
                  <a:latin typeface="Calibri" panose="020F0502020204030204" pitchFamily="34" charset="0"/>
                </a:rPr>
                <a:t> Associates and 4 </a:t>
              </a:r>
              <a:r>
                <a:rPr kumimoji="0" lang="en-US" altLang="en-US" sz="1400" b="0" i="0" u="none" strike="noStrike" cap="none" normalizeH="0" baseline="0" dirty="0" err="1" smtClean="0">
                  <a:ln>
                    <a:noFill/>
                  </a:ln>
                  <a:solidFill>
                    <a:srgbClr val="000000"/>
                  </a:solidFill>
                  <a:effectLst/>
                  <a:latin typeface="Calibri" panose="020F0502020204030204" pitchFamily="34" charset="0"/>
                </a:rPr>
                <a:t>yr</a:t>
              </a:r>
              <a:r>
                <a:rPr kumimoji="0" lang="en-US" altLang="en-US" sz="1400" b="0" i="0" u="none" strike="noStrike" cap="none" normalizeH="0" baseline="0" dirty="0" smtClean="0">
                  <a:ln>
                    <a:noFill/>
                  </a:ln>
                  <a:solidFill>
                    <a:srgbClr val="000000"/>
                  </a:solidFill>
                  <a:effectLst/>
                  <a:latin typeface="Calibri" panose="020F0502020204030204" pitchFamily="34" charset="0"/>
                </a:rPr>
                <a:t> Bachelors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rgbClr val="000000"/>
                  </a:solidFill>
                  <a:effectLst/>
                  <a:latin typeface="Calibri" panose="020F0502020204030204" pitchFamily="34" charset="0"/>
                </a:rPr>
                <a:t>Contact Information:</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rPr>
                <a:t>Mandy Guinn; mguinn@uttc.edu</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rPr>
                <a:t>https://uttc.edu/environmental-science-research/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8" name="Text Box 8"/>
            <p:cNvSpPr txBox="1">
              <a:spLocks noChangeArrowheads="1"/>
            </p:cNvSpPr>
            <p:nvPr/>
          </p:nvSpPr>
          <p:spPr bwMode="auto">
            <a:xfrm>
              <a:off x="107038661" y="109049575"/>
              <a:ext cx="2286000" cy="2743200"/>
            </a:xfrm>
            <a:prstGeom prst="rect">
              <a:avLst/>
            </a:prstGeom>
            <a:noFill/>
            <a:ln>
              <a:noFill/>
            </a:ln>
            <a:effectLst/>
            <a:extLst>
              <a:ext uri="{909E8E84-426E-40DD-AFC4-6F175D3DCCD1}">
                <a14:hiddenFill xmlns:a14="http://schemas.microsoft.com/office/drawing/2010/main">
                  <a:solidFill>
                    <a:srgbClr val="696464"/>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a:ln>
                    <a:noFill/>
                  </a:ln>
                  <a:solidFill>
                    <a:srgbClr val="9B2D1F"/>
                  </a:solidFill>
                  <a:effectLst/>
                  <a:latin typeface="Calibri" panose="020F0502020204030204" pitchFamily="34" charset="0"/>
                </a:rPr>
                <a:t>Pre-Engineering</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rPr>
                <a:t>2 </a:t>
              </a:r>
              <a:r>
                <a:rPr kumimoji="0" lang="en-US" altLang="en-US" sz="1400" b="0" i="0" u="none" strike="noStrike" cap="none" normalizeH="0" baseline="0" dirty="0" err="1" smtClean="0">
                  <a:ln>
                    <a:noFill/>
                  </a:ln>
                  <a:solidFill>
                    <a:srgbClr val="000000"/>
                  </a:solidFill>
                  <a:effectLst/>
                  <a:latin typeface="Calibri" panose="020F0502020204030204" pitchFamily="34" charset="0"/>
                </a:rPr>
                <a:t>yr</a:t>
              </a:r>
              <a:r>
                <a:rPr kumimoji="0" lang="en-US" altLang="en-US" sz="1400" b="0" i="0" u="none" strike="noStrike" cap="none" normalizeH="0" baseline="0" dirty="0" smtClean="0">
                  <a:ln>
                    <a:noFill/>
                  </a:ln>
                  <a:solidFill>
                    <a:srgbClr val="000000"/>
                  </a:solidFill>
                  <a:effectLst/>
                  <a:latin typeface="Calibri" panose="020F0502020204030204" pitchFamily="34" charset="0"/>
                </a:rPr>
                <a:t> Associates</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rgbClr val="000000"/>
                  </a:solidFill>
                  <a:effectLst/>
                  <a:latin typeface="Calibri" panose="020F0502020204030204" pitchFamily="34" charset="0"/>
                </a:rPr>
                <a:t>Contact Information:</a:t>
              </a:r>
              <a:endParaRPr kumimoji="0" lang="en-US" altLang="en-US" sz="1400" b="0" i="0" u="none" strike="noStrike" cap="none" normalizeH="0" baseline="0" dirty="0" smtClean="0">
                <a:ln>
                  <a:noFill/>
                </a:ln>
                <a:solidFill>
                  <a:srgbClr val="000000"/>
                </a:solidFill>
                <a:effectLst/>
                <a:latin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rPr>
                <a:t>Alexa Azure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rPr>
                <a:t>aazure@uttc.edu</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rPr>
                <a:t>https://uttc.edu/pre-engineering/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9" name="Text Box 9"/>
            <p:cNvSpPr txBox="1">
              <a:spLocks noChangeArrowheads="1"/>
            </p:cNvSpPr>
            <p:nvPr/>
          </p:nvSpPr>
          <p:spPr bwMode="auto">
            <a:xfrm>
              <a:off x="108691850" y="111039784"/>
              <a:ext cx="3067618" cy="2613389"/>
            </a:xfrm>
            <a:prstGeom prst="rect">
              <a:avLst/>
            </a:prstGeom>
            <a:noFill/>
            <a:ln>
              <a:noFill/>
            </a:ln>
            <a:effectLst/>
            <a:extLst>
              <a:ext uri="{909E8E84-426E-40DD-AFC4-6F175D3DCCD1}">
                <a14:hiddenFill xmlns:a14="http://schemas.microsoft.com/office/drawing/2010/main">
                  <a:solidFill>
                    <a:srgbClr val="696464"/>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a:ln>
                    <a:noFill/>
                  </a:ln>
                  <a:solidFill>
                    <a:srgbClr val="9B2D1F"/>
                  </a:solidFill>
                  <a:effectLst/>
                  <a:latin typeface="Calibri" panose="020F0502020204030204" pitchFamily="34" charset="0"/>
                </a:rPr>
                <a:t>Sustainable Agriculture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a:ln>
                    <a:noFill/>
                  </a:ln>
                  <a:solidFill>
                    <a:srgbClr val="9B2D1F"/>
                  </a:solidFill>
                  <a:effectLst/>
                  <a:latin typeface="Calibri" panose="020F0502020204030204" pitchFamily="34" charset="0"/>
                </a:rPr>
                <a:t>and Food Systems</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rPr>
                <a:t>2 </a:t>
              </a:r>
              <a:r>
                <a:rPr kumimoji="0" lang="en-US" altLang="en-US" sz="1400" b="0" i="0" u="none" strike="noStrike" cap="none" normalizeH="0" baseline="0" dirty="0" err="1" smtClean="0">
                  <a:ln>
                    <a:noFill/>
                  </a:ln>
                  <a:solidFill>
                    <a:srgbClr val="000000"/>
                  </a:solidFill>
                  <a:effectLst/>
                  <a:latin typeface="Calibri" panose="020F0502020204030204" pitchFamily="34" charset="0"/>
                </a:rPr>
                <a:t>yr</a:t>
              </a:r>
              <a:r>
                <a:rPr kumimoji="0" lang="en-US" altLang="en-US" sz="1400" b="0" i="0" u="none" strike="noStrike" cap="none" normalizeH="0" baseline="0" dirty="0" smtClean="0">
                  <a:ln>
                    <a:noFill/>
                  </a:ln>
                  <a:solidFill>
                    <a:srgbClr val="000000"/>
                  </a:solidFill>
                  <a:effectLst/>
                  <a:latin typeface="Calibri" panose="020F0502020204030204" pitchFamily="34" charset="0"/>
                </a:rPr>
                <a:t> Associates</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rgbClr val="000000"/>
                  </a:solidFill>
                  <a:effectLst/>
                  <a:latin typeface="Calibri" panose="020F0502020204030204" pitchFamily="34" charset="0"/>
                </a:rPr>
                <a:t>Contact Information:</a:t>
              </a:r>
              <a:endParaRPr kumimoji="0" lang="en-US" altLang="en-US" sz="1400" b="0" i="0" u="none" strike="noStrike" cap="none" normalizeH="0" baseline="0" dirty="0" smtClean="0">
                <a:ln>
                  <a:noFill/>
                </a:ln>
                <a:solidFill>
                  <a:srgbClr val="000000"/>
                </a:solidFill>
                <a:effectLst/>
                <a:latin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rPr>
                <a:t>Brian </a:t>
              </a:r>
              <a:r>
                <a:rPr kumimoji="0" lang="en-US" altLang="en-US" sz="1400" b="0" i="0" u="none" strike="noStrike" cap="none" normalizeH="0" baseline="0" dirty="0" err="1" smtClean="0">
                  <a:ln>
                    <a:noFill/>
                  </a:ln>
                  <a:solidFill>
                    <a:srgbClr val="000000"/>
                  </a:solidFill>
                  <a:effectLst/>
                  <a:latin typeface="Calibri" panose="020F0502020204030204" pitchFamily="34" charset="0"/>
                </a:rPr>
                <a:t>McGinness</a:t>
              </a:r>
              <a:r>
                <a:rPr kumimoji="0" lang="en-US" altLang="en-US" sz="1400" b="0" i="0" u="none" strike="noStrike" cap="none" normalizeH="0" baseline="0" dirty="0" smtClean="0">
                  <a:ln>
                    <a:noFill/>
                  </a:ln>
                  <a:solidFill>
                    <a:srgbClr val="000000"/>
                  </a:solidFill>
                  <a:effectLst/>
                  <a:latin typeface="Calibri" panose="020F0502020204030204" pitchFamily="34" charset="0"/>
                </a:rPr>
                <a:t>; bmcginness@uttc.edu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rPr>
                <a:t>https://uttc.edu/sustainable-agriculture-and-food-systems/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Text Box 10"/>
            <p:cNvSpPr txBox="1">
              <a:spLocks noChangeArrowheads="1"/>
            </p:cNvSpPr>
            <p:nvPr/>
          </p:nvSpPr>
          <p:spPr bwMode="auto">
            <a:xfrm>
              <a:off x="110767273" y="108943125"/>
              <a:ext cx="2770270" cy="2743201"/>
            </a:xfrm>
            <a:prstGeom prst="rect">
              <a:avLst/>
            </a:prstGeom>
            <a:noFill/>
            <a:ln>
              <a:noFill/>
            </a:ln>
            <a:effectLst/>
            <a:extLst>
              <a:ext uri="{909E8E84-426E-40DD-AFC4-6F175D3DCCD1}">
                <a14:hiddenFill xmlns:a14="http://schemas.microsoft.com/office/drawing/2010/main">
                  <a:solidFill>
                    <a:srgbClr val="696464"/>
                  </a:solidFill>
                </a14:hiddenFill>
              </a:ext>
              <a:ext uri="{91240B29-F687-4F45-9708-019B960494DF}">
                <a14:hiddenLine xmlns:a14="http://schemas.microsoft.com/office/drawing/2010/main" w="25400" algn="ctr">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a:ln>
                    <a:noFill/>
                  </a:ln>
                  <a:solidFill>
                    <a:srgbClr val="9B2D1F"/>
                  </a:solidFill>
                  <a:effectLst/>
                  <a:latin typeface="Calibri" panose="020F0502020204030204" pitchFamily="34" charset="0"/>
                </a:rPr>
                <a:t>Computer Information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a:ln>
                    <a:noFill/>
                  </a:ln>
                  <a:solidFill>
                    <a:srgbClr val="9B2D1F"/>
                  </a:solidFill>
                  <a:effectLst/>
                  <a:latin typeface="Calibri" panose="020F0502020204030204" pitchFamily="34" charset="0"/>
                </a:rPr>
                <a:t>Technology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rPr>
                <a:t>2 </a:t>
              </a:r>
              <a:r>
                <a:rPr kumimoji="0" lang="en-US" altLang="en-US" sz="1400" b="0" i="0" u="none" strike="noStrike" cap="none" normalizeH="0" baseline="0" dirty="0" err="1" smtClean="0">
                  <a:ln>
                    <a:noFill/>
                  </a:ln>
                  <a:solidFill>
                    <a:srgbClr val="000000"/>
                  </a:solidFill>
                  <a:effectLst/>
                  <a:latin typeface="Calibri" panose="020F0502020204030204" pitchFamily="34" charset="0"/>
                </a:rPr>
                <a:t>yr</a:t>
              </a:r>
              <a:r>
                <a:rPr kumimoji="0" lang="en-US" altLang="en-US" sz="1400" b="0" i="0" u="none" strike="noStrike" cap="none" normalizeH="0" baseline="0" dirty="0" smtClean="0">
                  <a:ln>
                    <a:noFill/>
                  </a:ln>
                  <a:solidFill>
                    <a:srgbClr val="000000"/>
                  </a:solidFill>
                  <a:effectLst/>
                  <a:latin typeface="Calibri" panose="020F0502020204030204" pitchFamily="34" charset="0"/>
                </a:rPr>
                <a:t> Associates</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rgbClr val="000000"/>
                  </a:solidFill>
                  <a:effectLst/>
                  <a:latin typeface="Calibri" panose="020F0502020204030204" pitchFamily="34" charset="0"/>
                </a:rPr>
                <a:t>Contact Information:</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rPr>
                <a:t>Dennis Lowman; dlowman@uttc.edu</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rPr>
                <a:t>https://uttc.edu/computer-information-technology/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grpSp>
    </p:spTree>
    <p:extLst>
      <p:ext uri="{BB962C8B-B14F-4D97-AF65-F5344CB8AC3E}">
        <p14:creationId xmlns:p14="http://schemas.microsoft.com/office/powerpoint/2010/main" val="16809194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5903</TotalTime>
  <Words>1281</Words>
  <Application>Microsoft Office PowerPoint</Application>
  <PresentationFormat>Widescreen</PresentationFormat>
  <Paragraphs>84</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 UTTC Student Spotlight: Taylor Brugh (MHA)</vt:lpstr>
      <vt:lpstr>PowerPoint Presentation</vt:lpstr>
      <vt:lpstr>PowerPoint Presentation</vt:lpstr>
      <vt:lpstr>UTTC Student Spotlight: Amy Jackson (Navajo)</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 Bahnson</dc:creator>
  <cp:lastModifiedBy>Anna Bahnson</cp:lastModifiedBy>
  <cp:revision>40</cp:revision>
  <dcterms:created xsi:type="dcterms:W3CDTF">2020-04-29T15:34:59Z</dcterms:created>
  <dcterms:modified xsi:type="dcterms:W3CDTF">2020-05-19T13:31:17Z</dcterms:modified>
</cp:coreProperties>
</file>